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png" ContentType="image/png"/>
  <Override PartName="/ppt/media/image10.jpeg" ContentType="image/jpeg"/>
  <Override PartName="/ppt/media/image11.jpeg" ContentType="image/jpeg"/>
  <Override PartName="/ppt/media/image12.png" ContentType="image/png"/>
  <Override PartName="/ppt/media/image18.jpeg" ContentType="image/jpeg"/>
  <Override PartName="/ppt/media/image13.png" ContentType="image/png"/>
  <Override PartName="/ppt/media/image46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37.png" ContentType="image/pn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png" ContentType="image/png"/>
  <Override PartName="/ppt/media/image35.jpeg" ContentType="image/jpeg"/>
  <Override PartName="/ppt/media/image36.png" ContentType="image/pn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notesSlides/notesSlide3.xml" ContentType="application/vnd.openxmlformats-officedocument.presentationml.notesSlide+xml"/>
  <Override PartName="/ppt/notesSlides/_rels/notesSlide3.xml.rels" ContentType="application/vnd.openxmlformats-package.relationships+xml"/>
  <Override PartName="/ppt/presProps.xml" ContentType="application/vnd.openxmlformats-officedocument.presentationml.presPro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presProps" Target="presProps.xml"/>
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янв.-сент. 2023 г.</c:v>
                </c:pt>
              </c:strCache>
            </c:strRef>
          </c:tx>
          <c:spPr>
            <a:solidFill>
              <a:srgbClr val="4472c4"/>
            </a:solidFill>
            <a:ln w="0">
              <a:noFill/>
            </a:ln>
          </c:spPr>
          <c:invertIfNegative val="0"/>
          <c:dLbls>
            <c:numFmt formatCode="General" sourceLinked="0"/>
            <c:txPr>
              <a:bodyPr wrap="square"/>
              <a:lstStyle/>
              <a:p>
                <a:pPr>
                  <a:defRPr b="1" sz="2000" spc="-1" strike="noStrike">
                    <a:solidFill>
                      <a:srgbClr val="404040"/>
                    </a:solidFill>
                    <a:latin typeface="Arial"/>
                    <a:ea typeface="DejaVu San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2"/>
                <c:pt idx="0">
                  <c:v>Участие детей в  ДТП</c:v>
                </c:pt>
                <c:pt idx="1">
                  <c:v>Число раненных детей в ДТП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93</c:v>
                </c:pt>
                <c:pt idx="1">
                  <c:v>100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янв.-сент. 2024г.</c:v>
                </c:pt>
              </c:strCache>
            </c:strRef>
          </c:tx>
          <c:spPr>
            <a:solidFill>
              <a:srgbClr val="ff0000"/>
            </a:solidFill>
            <a:ln w="0">
              <a:noFill/>
            </a:ln>
          </c:spPr>
          <c:invertIfNegative val="0"/>
          <c:dLbls>
            <c:numFmt formatCode="General" sourceLinked="0"/>
            <c:txPr>
              <a:bodyPr wrap="square"/>
              <a:lstStyle/>
              <a:p>
                <a:pPr>
                  <a:defRPr b="1" sz="2000" spc="-1" strike="noStrike">
                    <a:solidFill>
                      <a:srgbClr val="404040"/>
                    </a:solidFill>
                    <a:latin typeface="Arial"/>
                    <a:ea typeface="DejaVu San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2"/>
                <c:pt idx="0">
                  <c:v>Участие детей в  ДТП</c:v>
                </c:pt>
                <c:pt idx="1">
                  <c:v>Число раненных детей в ДТП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2"/>
                <c:pt idx="0">
                  <c:v>123</c:v>
                </c:pt>
                <c:pt idx="1">
                  <c:v>125</c:v>
                </c:pt>
              </c:numCache>
            </c:numRef>
          </c:val>
        </c:ser>
        <c:gapWidth val="219"/>
        <c:overlap val="-27"/>
        <c:axId val="99971900"/>
        <c:axId val="89203877"/>
      </c:barChart>
      <c:catAx>
        <c:axId val="9997190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b="0" sz="1400" spc="-1" strike="noStrike">
                <a:solidFill>
                  <a:srgbClr val="000000"/>
                </a:solidFill>
                <a:latin typeface="Arial"/>
                <a:ea typeface="DejaVu Sans"/>
              </a:defRPr>
            </a:pPr>
          </a:p>
        </c:txPr>
        <c:crossAx val="89203877"/>
        <c:crosses val="autoZero"/>
        <c:auto val="1"/>
        <c:lblAlgn val="ctr"/>
        <c:lblOffset val="100"/>
        <c:noMultiLvlLbl val="0"/>
      </c:catAx>
      <c:valAx>
        <c:axId val="89203877"/>
        <c:scaling>
          <c:orientation val="minMax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9360">
            <a:noFill/>
          </a:ln>
        </c:spPr>
        <c:txPr>
          <a:bodyPr/>
          <a:lstStyle/>
          <a:p>
            <a:pPr>
              <a:defRPr b="0" sz="1197" spc="-1" strike="noStrike">
                <a:solidFill>
                  <a:srgbClr val="595959"/>
                </a:solidFill>
                <a:latin typeface="Arial"/>
                <a:ea typeface="DejaVu Sans"/>
              </a:defRPr>
            </a:pPr>
          </a:p>
        </c:txPr>
        <c:crossAx val="99971900"/>
        <c:crosses val="autoZero"/>
        <c:crossBetween val="between"/>
      </c:valAx>
      <c:spPr>
        <a:noFill/>
        <a:ln w="0">
          <a:noFill/>
        </a:ln>
      </c:spPr>
    </c:plotArea>
    <c:legend>
      <c:legendPos val="b"/>
      <c:overlay val="0"/>
      <c:spPr>
        <a:noFill/>
        <a:ln w="0">
          <a:noFill/>
        </a:ln>
      </c:spPr>
      <c:txPr>
        <a:bodyPr/>
        <a:lstStyle/>
        <a:p>
          <a:pPr>
            <a:defRPr b="0" sz="1600" spc="-1" strike="noStrike">
              <a:solidFill>
                <a:srgbClr val="000000"/>
              </a:solidFill>
              <a:latin typeface="Arial"/>
              <a:ea typeface="DejaVu Sans"/>
            </a:defRPr>
          </a:pPr>
        </a:p>
      </c:txPr>
    </c:legend>
    <c:plotVisOnly val="1"/>
    <c:dispBlanksAs val="gap"/>
  </c:chart>
  <c:spPr>
    <a:noFill/>
    <a:ln w="9360">
      <a:noFill/>
    </a:ln>
  </c:sp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.0287005049162902"/>
          <c:y val="0.0441194246343527"/>
          <c:w val="0.949715061859627"/>
          <c:h val="0.8490873927233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00b050"/>
            </a:solidFill>
            <a:ln w="0">
              <a:noFill/>
            </a:ln>
          </c:spPr>
          <c:invertIfNegative val="0"/>
          <c:dPt>
            <c:idx val="0"/>
            <c:invertIfNegative val="0"/>
            <c:spPr>
              <a:solidFill>
                <a:srgbClr val="00b050"/>
              </a:solidFill>
              <a:ln w="0">
                <a:solidFill>
                  <a:srgbClr val="000000"/>
                </a:solidFill>
              </a:ln>
            </c:spPr>
          </c:dPt>
          <c:dLbls>
            <c:numFmt formatCode="General" sourceLinked="0"/>
            <c:dLbl>
              <c:idx val="0"/>
              <c:numFmt formatCode="General" sourceLinked="0"/>
              <c:txPr>
                <a:bodyPr wrap="square"/>
                <a:lstStyle/>
                <a:p>
                  <a:pPr>
                    <a:defRPr b="1" sz="2000" spc="-1" strike="noStrike">
                      <a:solidFill>
                        <a:srgbClr val="404040"/>
                      </a:solidFill>
                      <a:latin typeface="Arial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1" sz="2000" spc="-1" strike="noStrike">
                    <a:solidFill>
                      <a:srgbClr val="404040"/>
                    </a:solidFill>
                    <a:latin typeface="Arial"/>
                    <a:ea typeface="DejaVu San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0</c:f>
              <c:numCache>
                <c:formatCode>General</c:formatCode>
                <c:ptCount val="1"/>
                <c:pt idx="0">
                  <c:v>19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ffc000"/>
            </a:solidFill>
            <a:ln w="0">
              <a:solidFill>
                <a:srgbClr val="000000"/>
              </a:solidFill>
            </a:ln>
          </c:spPr>
          <c:invertIfNegative val="0"/>
          <c:dLbls>
            <c:numFmt formatCode="General" sourceLinked="0"/>
            <c:txPr>
              <a:bodyPr wrap="square"/>
              <a:lstStyle/>
              <a:p>
                <a:pPr>
                  <a:defRPr b="1" sz="2000" spc="-1" strike="noStrike">
                    <a:solidFill>
                      <a:srgbClr val="404040"/>
                    </a:solidFill>
                    <a:latin typeface="Arial"/>
                    <a:ea typeface="DejaVu San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1</c:f>
              <c:numCache>
                <c:formatCode>General</c:formatCode>
                <c:ptCount val="1"/>
                <c:pt idx="0">
                  <c:v>31</c:v>
                </c:pt>
              </c:numCache>
            </c:numRef>
          </c:val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янв.-сент. 2024г.</c:v>
                </c:pt>
              </c:strCache>
            </c:strRef>
          </c:tx>
          <c:spPr>
            <a:solidFill>
              <a:srgbClr val="ff0000"/>
            </a:solidFill>
            <a:ln w="0">
              <a:solidFill>
                <a:srgbClr val="000000"/>
              </a:solidFill>
            </a:ln>
          </c:spPr>
          <c:invertIfNegative val="0"/>
          <c:dLbls>
            <c:numFmt formatCode="General" sourceLinked="0"/>
            <c:txPr>
              <a:bodyPr wrap="square"/>
              <a:lstStyle/>
              <a:p>
                <a:pPr>
                  <a:defRPr b="1" sz="2000" spc="-1" strike="noStrike">
                    <a:solidFill>
                      <a:srgbClr val="404040"/>
                    </a:solidFill>
                    <a:latin typeface="Arial"/>
                    <a:ea typeface="DejaVu San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2</c:f>
              <c:numCache>
                <c:formatCode>General</c:formatCode>
                <c:ptCount val="1"/>
                <c:pt idx="0">
                  <c:v>36</c:v>
                </c:pt>
              </c:numCache>
            </c:numRef>
          </c:val>
        </c:ser>
        <c:gapWidth val="219"/>
        <c:overlap val="-27"/>
        <c:axId val="47137190"/>
        <c:axId val="43454771"/>
      </c:barChart>
      <c:catAx>
        <c:axId val="4713719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b="0" sz="1400" spc="-1" strike="noStrike">
                <a:solidFill>
                  <a:srgbClr val="000000"/>
                </a:solidFill>
                <a:latin typeface="Arial"/>
                <a:ea typeface="DejaVu Sans"/>
              </a:defRPr>
            </a:pPr>
          </a:p>
        </c:txPr>
        <c:crossAx val="43454771"/>
        <c:crosses val="autoZero"/>
        <c:auto val="1"/>
        <c:lblAlgn val="ctr"/>
        <c:lblOffset val="100"/>
        <c:noMultiLvlLbl val="0"/>
      </c:catAx>
      <c:valAx>
        <c:axId val="43454771"/>
        <c:scaling>
          <c:orientation val="minMax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9360">
            <a:noFill/>
          </a:ln>
        </c:spPr>
        <c:txPr>
          <a:bodyPr/>
          <a:lstStyle/>
          <a:p>
            <a:pPr>
              <a:defRPr b="0" sz="1197" spc="-1" strike="noStrike">
                <a:solidFill>
                  <a:srgbClr val="595959"/>
                </a:solidFill>
                <a:latin typeface="Arial"/>
                <a:ea typeface="DejaVu Sans"/>
              </a:defRPr>
            </a:pPr>
          </a:p>
        </c:txPr>
        <c:crossAx val="47137190"/>
        <c:crosses val="autoZero"/>
        <c:crossBetween val="between"/>
      </c:valAx>
      <c:spPr>
        <a:noFill/>
        <a:ln w="0">
          <a:noFill/>
        </a:ln>
      </c:spPr>
    </c:plotArea>
    <c:legend>
      <c:legendPos val="b"/>
      <c:layout>
        <c:manualLayout>
          <c:xMode val="edge"/>
          <c:yMode val="edge"/>
          <c:x val="0.183980475416406"/>
          <c:y val="0.904681536174438"/>
          <c:w val="0.673136702172724"/>
          <c:h val="0.0910542039474623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b="0" sz="2000" spc="-1" strike="noStrike">
              <a:solidFill>
                <a:srgbClr val="000000"/>
              </a:solidFill>
              <a:latin typeface="Arial"/>
              <a:ea typeface="DejaVu Sans"/>
            </a:defRPr>
          </a:pPr>
        </a:p>
      </c:txPr>
    </c:legend>
    <c:plotVisOnly val="1"/>
    <c:dispBlanksAs val="gap"/>
  </c:chart>
  <c:spPr>
    <a:noFill/>
    <a:ln w="9360">
      <a:noFill/>
    </a:ln>
  </c:spPr>
</c:chartSpace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5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перемещения страницы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ru-RU" sz="2000" spc="-1" strike="noStrike">
                <a:latin typeface="XO Oriel"/>
              </a:rPr>
              <a:t>Для правки формата примечаний щёлкните мышью</a:t>
            </a:r>
            <a:endParaRPr b="0" lang="ru-RU" sz="2000" spc="-1" strike="noStrike">
              <a:latin typeface="XO Oriel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ru-RU" sz="1400" spc="-1" strike="noStrike">
                <a:latin typeface="Times New Roman"/>
              </a:rPr>
              <a:t>&lt;верхний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67" name="PlaceHolder 4"/>
          <p:cNvSpPr>
            <a:spLocks noGrp="1"/>
          </p:cNvSpPr>
          <p:nvPr>
            <p:ph type="dt" idx="13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buNone/>
              <a:defRPr b="0" lang="ru-RU" sz="1400" spc="-1" strike="noStrike">
                <a:latin typeface="Times New Roman"/>
              </a:defRPr>
            </a:lvl1pPr>
          </a:lstStyle>
          <a:p>
            <a:pPr algn="r">
              <a:buNone/>
            </a:pPr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68" name="PlaceHolder 5"/>
          <p:cNvSpPr>
            <a:spLocks noGrp="1"/>
          </p:cNvSpPr>
          <p:nvPr>
            <p:ph type="ftr" idx="1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>
              <a:defRPr b="0" lang="ru-RU" sz="1400" spc="-1" strike="noStrike">
                <a:latin typeface="Times New Roman"/>
              </a:defRPr>
            </a:lvl1pPr>
          </a:lstStyle>
          <a:p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69" name="PlaceHolder 6"/>
          <p:cNvSpPr>
            <a:spLocks noGrp="1"/>
          </p:cNvSpPr>
          <p:nvPr>
            <p:ph type="sldNum" idx="1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algn="r">
              <a:buNone/>
              <a:defRPr b="0" lang="ru-RU" sz="1400" spc="-1" strike="noStrike">
                <a:latin typeface="Times New Roman"/>
              </a:defRPr>
            </a:lvl1pPr>
          </a:lstStyle>
          <a:p>
            <a:pPr algn="r">
              <a:buNone/>
            </a:pPr>
            <a:fld id="{91C4CF4A-40BF-458B-AB08-EF1EC97CD4B9}" type="slidenum">
              <a:rPr b="0" lang="ru-RU" sz="1400" spc="-1" strike="noStrike">
                <a:latin typeface="Times New Roman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sldImg"/>
          </p:nvPr>
        </p:nvSpPr>
        <p:spPr>
          <a:xfrm>
            <a:off x="573120" y="1336680"/>
            <a:ext cx="6413040" cy="3607920"/>
          </a:xfrm>
          <a:prstGeom prst="rect">
            <a:avLst/>
          </a:prstGeom>
          <a:ln w="0">
            <a:noFill/>
          </a:ln>
        </p:spPr>
      </p:sp>
      <p:sp>
        <p:nvSpPr>
          <p:cNvPr id="264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8000" cy="42098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ru-RU" sz="2000" spc="-1" strike="noStrike">
              <a:latin typeface="XO Oriel"/>
            </a:endParaRPr>
          </a:p>
        </p:txBody>
      </p:sp>
      <p:sp>
        <p:nvSpPr>
          <p:cNvPr id="265" name="PlaceHolder 3"/>
          <p:cNvSpPr>
            <a:spLocks noGrp="1"/>
          </p:cNvSpPr>
          <p:nvPr>
            <p:ph type="sldNum" idx="16"/>
          </p:nvPr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ru-RU" sz="1200" spc="-1" strike="noStrike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1A9ABC3F-0D38-4135-96AA-7FA2D3497E34}" type="slidenum">
              <a:rPr b="0" lang="ru-RU" sz="1200" spc="-1" strike="noStrike">
                <a:latin typeface="Times New Roman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DD405753-9F4F-4429-89A6-1AC36D04BB39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3AA97998-8C8E-45DA-8156-915182089892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847C7D14-9169-4A63-8CA1-EC3E3D64E5FB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2B3144B3-CE8C-4219-A053-6EEBA1080A42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0BF0FF84-E749-4668-ABAA-5B5E074F6A1C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XO Orie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2A236273-357C-4A98-9EE4-25AA5CB57C4B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B65DFA07-37D6-4BEA-9A61-605C1269FC54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D2E0791C-8960-4523-BEAA-7ED10FB7C31F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24A80389-267E-4FB0-B08D-AB43DD781C40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XO Orie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CFD1AD26-B572-4863-A30D-FAFE17E40CCB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41AF9C1E-7B0A-4A53-8B27-48193FF3629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XO Orie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D58D8C7D-2AA8-47CB-9A35-C7DEC27C4A2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22ECCBC3-D5DE-4E37-A6DF-D27BE97AE82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267C0315-2E0B-4687-A2DE-481D51A428A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F1780444-66A6-4C59-9661-1F7CF375D100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44D68BDA-90F5-42A0-B39A-9A79D9DE1954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536A1B89-E66B-41B5-9190-DDEE48BFC4AC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EB647226-F751-46EB-AA78-E114C9E2A7F6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XO Orie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E0AE6F13-65EA-4267-B927-BFF774D9082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B796E172-0CCF-47A7-8FB0-DB5D46E32AB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72DDCEB3-1C79-49EB-AFC5-29CF1A27F75D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56AB3F46-717F-4E68-9926-CFFFDFA666B7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77B13511-8C49-44EA-B127-625558F4501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XO Orie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795E0148-80B4-4084-A4D4-C070DF0CFE51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721A78E3-66E4-4AD2-9E78-E914E3EA34F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E943BEAE-2AA7-43E1-8637-D34A6D77FF2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BC0D3550-E954-4389-BAC1-631B453A895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8C4AF728-4317-46BF-885B-E8D1CEF656CE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C6170ACF-5C4E-4D2C-A180-7ED1FEA6D293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AA69EDB6-5C12-41C7-8F86-7663D9C0729D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C1C6CBFD-5999-406B-8596-55052FA1B8D5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XO Orie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BDDA8CED-E4A4-4134-88FA-B26E2473E2A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F9397C88-4F71-4739-9E78-82FA801EAE0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0BE9012D-0365-4DE1-B825-E75C24418DF0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A3A7B53C-5E3B-41DA-8E7F-F4F65CB2E470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0F7660EA-5C15-4818-9875-3D451725B324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XO Orie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DD385ADC-33C4-4053-8C0E-31A638D71364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0C5A927F-ADA2-4766-B345-0C6C0358B899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A7CE8947-733D-4333-9BBB-39BDE968134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C5E3A8C9-E12A-430C-AF16-02122A6EDFB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CA3D8857-B3AC-4E0C-950B-ABFC5A110811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AFD3697F-5268-4E99-9954-10B8A1B03D5A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4695A0B4-3946-4EE5-BA9E-BBE18CBE78CB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A1FE0D76-2E49-4545-BA38-E6479D026C0D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XO Orie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20F2F4A7-5A0B-4530-9BDD-4E75FF3A6804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4B29B1DC-A48F-4ED2-9E4C-ECFA2F590C9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2D99A07E-2FAF-4BC8-8C84-F4837B94004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E2AF4DB5-D49E-44E3-BE66-706B00ED0D8E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be5d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ftr" idx="1"/>
          </p:nvPr>
        </p:nvSpPr>
        <p:spPr>
          <a:xfrm>
            <a:off x="4038480" y="635652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ctr">
              <a:lnSpc>
                <a:spcPct val="100000"/>
              </a:lnSpc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sldNum" idx="2"/>
          </p:nvPr>
        </p:nvSpPr>
        <p:spPr>
          <a:xfrm>
            <a:off x="8610480" y="6356520"/>
            <a:ext cx="27403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r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  <a:ea typeface="DejaVu San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00B85067-BFA0-4E6C-A3D9-E11E9C2B2DAD}" type="slidenum">
              <a:rPr b="0" lang="ru-RU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3"/>
          </p:nvPr>
        </p:nvSpPr>
        <p:spPr>
          <a:xfrm>
            <a:off x="838080" y="6356520"/>
            <a:ext cx="27403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>
              <a:defRPr b="0" lang="ru-RU" sz="1400" spc="-1" strike="noStrike">
                <a:latin typeface="Times New Roman"/>
              </a:defRPr>
            </a:lvl1pPr>
          </a:lstStyle>
          <a:p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be5d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ftr" idx="4"/>
          </p:nvPr>
        </p:nvSpPr>
        <p:spPr>
          <a:xfrm>
            <a:off x="4038480" y="635652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ctr">
              <a:lnSpc>
                <a:spcPct val="100000"/>
              </a:lnSpc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03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r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  <a:ea typeface="DejaVu San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52ABAB0D-B115-47AE-84B1-9B45FB6F77E5}" type="slidenum">
              <a:rPr b="0" lang="ru-RU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dt" idx="6"/>
          </p:nvPr>
        </p:nvSpPr>
        <p:spPr>
          <a:xfrm>
            <a:off x="838080" y="6356520"/>
            <a:ext cx="27403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>
              <a:defRPr b="0" lang="ru-RU" sz="1400" spc="-1" strike="noStrike">
                <a:latin typeface="Times New Roman"/>
              </a:defRPr>
            </a:lvl1pPr>
          </a:lstStyle>
          <a:p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be5d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ftr" idx="7"/>
          </p:nvPr>
        </p:nvSpPr>
        <p:spPr>
          <a:xfrm>
            <a:off x="4038480" y="635652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ctr">
              <a:lnSpc>
                <a:spcPct val="100000"/>
              </a:lnSpc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sldNum" idx="8"/>
          </p:nvPr>
        </p:nvSpPr>
        <p:spPr>
          <a:xfrm>
            <a:off x="8610480" y="6356520"/>
            <a:ext cx="27403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r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  <a:ea typeface="DejaVu San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ED50EDF7-00BB-4C9D-804E-DC44B55D9076}" type="slidenum">
              <a:rPr b="0" lang="ru-RU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dt" idx="9"/>
          </p:nvPr>
        </p:nvSpPr>
        <p:spPr>
          <a:xfrm>
            <a:off x="838080" y="6356520"/>
            <a:ext cx="27403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>
              <a:defRPr b="0" lang="ru-RU" sz="1400" spc="-1" strike="noStrike">
                <a:latin typeface="Times New Roman"/>
              </a:defRPr>
            </a:lvl1pPr>
          </a:lstStyle>
          <a:p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be5d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ftr" idx="10"/>
          </p:nvPr>
        </p:nvSpPr>
        <p:spPr>
          <a:xfrm>
            <a:off x="4038480" y="635652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ctr">
              <a:lnSpc>
                <a:spcPct val="100000"/>
              </a:lnSpc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 type="sldNum" idx="11"/>
          </p:nvPr>
        </p:nvSpPr>
        <p:spPr>
          <a:xfrm>
            <a:off x="8610480" y="6356520"/>
            <a:ext cx="27403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r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  <a:ea typeface="DejaVu San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2C55C02B-5582-44ED-8C35-424C701CD538}" type="slidenum">
              <a:rPr b="0" lang="ru-RU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127" name="PlaceHolder 5"/>
          <p:cNvSpPr>
            <a:spLocks noGrp="1"/>
          </p:cNvSpPr>
          <p:nvPr>
            <p:ph type="dt" idx="12"/>
          </p:nvPr>
        </p:nvSpPr>
        <p:spPr>
          <a:xfrm>
            <a:off x="838080" y="6356520"/>
            <a:ext cx="27403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>
              <a:defRPr b="0" lang="ru-RU" sz="1400" spc="-1" strike="noStrike">
                <a:latin typeface="Times New Roman"/>
              </a:defRPr>
            </a:lvl1pPr>
          </a:lstStyle>
          <a:p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image" Target="../media/image15.jpeg"/><Relationship Id="rId3" Type="http://schemas.openxmlformats.org/officeDocument/2006/relationships/slideLayout" Target="../slideLayouts/slideLayout2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jpeg"/><Relationship Id="rId3" Type="http://schemas.openxmlformats.org/officeDocument/2006/relationships/image" Target="../media/image18.jpeg"/><Relationship Id="rId4" Type="http://schemas.openxmlformats.org/officeDocument/2006/relationships/slideLayout" Target="../slideLayouts/slideLayout2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jpeg"/><Relationship Id="rId3" Type="http://schemas.openxmlformats.org/officeDocument/2006/relationships/slideLayout" Target="../slideLayouts/slideLayout2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image" Target="../media/image22.jpeg"/><Relationship Id="rId3" Type="http://schemas.openxmlformats.org/officeDocument/2006/relationships/image" Target="../media/image23.jpeg"/><Relationship Id="rId4" Type="http://schemas.openxmlformats.org/officeDocument/2006/relationships/slideLayout" Target="../slideLayouts/slideLayout2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image" Target="../media/image25.jpeg"/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slideLayout" Target="../slideLayouts/slideLayout2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image" Target="../media/image29.jpeg"/><Relationship Id="rId3" Type="http://schemas.openxmlformats.org/officeDocument/2006/relationships/slideLayout" Target="../slideLayouts/slideLayout2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image" Target="../media/image31.jpeg"/><Relationship Id="rId3" Type="http://schemas.openxmlformats.org/officeDocument/2006/relationships/image" Target="../media/image32.jpeg"/><Relationship Id="rId4" Type="http://schemas.openxmlformats.org/officeDocument/2006/relationships/slideLayout" Target="../slideLayouts/slideLayout2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hyperlink" Target="https://www.&#1090;&#1077;&#1093;&#1085;&#1086;&#1087;&#1072;&#1088;&#1082;75.&#1088;&#1092;/" TargetMode="External"/><Relationship Id="rId3" Type="http://schemas.openxmlformats.org/officeDocument/2006/relationships/hyperlink" Target="https://www.&#1090;&#1077;&#1093;&#1085;&#1086;&#1087;&#1072;&#1088;&#1082;75.&#1088;&#1092;/" TargetMode="External"/><Relationship Id="rId4" Type="http://schemas.openxmlformats.org/officeDocument/2006/relationships/image" Target="../media/image34.png"/><Relationship Id="rId5" Type="http://schemas.openxmlformats.org/officeDocument/2006/relationships/slideLayout" Target="../slideLayouts/slideLayout2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image" Target="../media/image36.png"/><Relationship Id="rId3" Type="http://schemas.openxmlformats.org/officeDocument/2006/relationships/hyperlink" Target="https://www.&#1090;&#1077;&#1093;&#1085;&#1086;&#1087;&#1072;&#1088;&#1082;75.&#1088;&#1092;/" TargetMode="External"/><Relationship Id="rId4" Type="http://schemas.openxmlformats.org/officeDocument/2006/relationships/hyperlink" Target="https://www.&#1090;&#1077;&#1093;&#1085;&#1086;&#1087;&#1072;&#1088;&#1082;75.&#1088;&#1092;/" TargetMode="External"/><Relationship Id="rId5" Type="http://schemas.openxmlformats.org/officeDocument/2006/relationships/image" Target="../media/image37.png"/><Relationship Id="rId6" Type="http://schemas.openxmlformats.org/officeDocument/2006/relationships/slideLayout" Target="../slideLayouts/slideLayout2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image" Target="../media/image39.jpeg"/><Relationship Id="rId3" Type="http://schemas.openxmlformats.org/officeDocument/2006/relationships/slideLayout" Target="../slideLayouts/slideLayout2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chart" Target="../charts/chart1.xml"/><Relationship Id="rId3" Type="http://schemas.openxmlformats.org/officeDocument/2006/relationships/slideLayout" Target="../slideLayouts/slideLayout15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image" Target="../media/image41.jpeg"/><Relationship Id="rId3" Type="http://schemas.openxmlformats.org/officeDocument/2006/relationships/image" Target="../media/image42.jpeg"/><Relationship Id="rId4" Type="http://schemas.openxmlformats.org/officeDocument/2006/relationships/slideLayout" Target="../slideLayouts/slideLayout2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image" Target="../media/image44.jpeg"/><Relationship Id="rId3" Type="http://schemas.openxmlformats.org/officeDocument/2006/relationships/image" Target="../media/image45.jpeg"/><Relationship Id="rId4" Type="http://schemas.openxmlformats.org/officeDocument/2006/relationships/slideLayout" Target="../slideLayouts/slideLayout2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image" Target="../media/image47.jpeg"/><Relationship Id="rId3" Type="http://schemas.openxmlformats.org/officeDocument/2006/relationships/image" Target="../media/image48.jpeg"/><Relationship Id="rId4" Type="http://schemas.openxmlformats.org/officeDocument/2006/relationships/slideLayout" Target="../slideLayouts/slideLayout2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image" Target="../media/image50.jpeg"/><Relationship Id="rId3" Type="http://schemas.openxmlformats.org/officeDocument/2006/relationships/slideLayout" Target="../slideLayouts/slideLayout2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chart" Target="../charts/chart2.xml"/><Relationship Id="rId3" Type="http://schemas.openxmlformats.org/officeDocument/2006/relationships/slideLayout" Target="../slideLayouts/slideLayout15.xml"/><Relationship Id="rId4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2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2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2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2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jpeg"/><Relationship Id="rId3" Type="http://schemas.openxmlformats.org/officeDocument/2006/relationships/slideLayout" Target="../slideLayouts/slideLayout37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hyperlink" Target="https://www.&#1090;&#1077;&#1093;&#1085;&#1086;&#1087;&#1072;&#1088;&#1082;75.&#1088;&#1092;/" TargetMode="External"/><Relationship Id="rId3" Type="http://schemas.openxmlformats.org/officeDocument/2006/relationships/hyperlink" Target="https://www.&#1090;&#1077;&#1093;&#1085;&#1086;&#1087;&#1072;&#1088;&#1082;75.&#1088;&#1092;/" TargetMode="External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Рисунок 6" descr=""/>
          <p:cNvPicPr/>
          <p:nvPr/>
        </p:nvPicPr>
        <p:blipFill>
          <a:blip r:embed="rId1"/>
          <a:srcRect l="0" t="0" r="0" b="3824"/>
          <a:stretch/>
        </p:blipFill>
        <p:spPr>
          <a:xfrm>
            <a:off x="6844320" y="0"/>
            <a:ext cx="5344920" cy="6855120"/>
          </a:xfrm>
          <a:prstGeom prst="rect">
            <a:avLst/>
          </a:prstGeom>
          <a:ln w="0">
            <a:noFill/>
          </a:ln>
        </p:spPr>
      </p:pic>
      <p:pic>
        <p:nvPicPr>
          <p:cNvPr id="171" name="Рисунок 8" descr=""/>
          <p:cNvPicPr/>
          <p:nvPr/>
        </p:nvPicPr>
        <p:blipFill>
          <a:blip r:embed="rId2"/>
          <a:stretch/>
        </p:blipFill>
        <p:spPr>
          <a:xfrm>
            <a:off x="0" y="0"/>
            <a:ext cx="902160" cy="902160"/>
          </a:xfrm>
          <a:prstGeom prst="rect">
            <a:avLst/>
          </a:prstGeom>
          <a:ln w="0">
            <a:noFill/>
          </a:ln>
        </p:spPr>
      </p:pic>
      <p:sp>
        <p:nvSpPr>
          <p:cNvPr id="172" name="Прямоугольник 9"/>
          <p:cNvSpPr/>
          <p:nvPr/>
        </p:nvSpPr>
        <p:spPr>
          <a:xfrm>
            <a:off x="905040" y="-9000"/>
            <a:ext cx="600984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ГОСУДАРСТВЕННОЕ УЧРЕЖДЕНИЕ ДОПОЛНИТЕЛЬНОГО ОБРАЗОВАНИЯ </a:t>
            </a:r>
            <a:endParaRPr b="0" lang="ru-RU" sz="18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«ТЕХНОПАРК ЗАБАЙКАЛЬСКОГО КРАЯ»</a:t>
            </a:r>
            <a:endParaRPr b="0" lang="ru-RU" sz="1800" spc="-1" strike="noStrike">
              <a:latin typeface="XO Oriel"/>
            </a:endParaRPr>
          </a:p>
        </p:txBody>
      </p:sp>
      <p:sp>
        <p:nvSpPr>
          <p:cNvPr id="173" name="Прямоугольник 10"/>
          <p:cNvSpPr/>
          <p:nvPr/>
        </p:nvSpPr>
        <p:spPr>
          <a:xfrm>
            <a:off x="109440" y="1464120"/>
            <a:ext cx="6582600" cy="478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4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Использование ресурса детско-юношеских автошкол при организации работы по профилактике детского дорожно-транспортного травматизма</a:t>
            </a:r>
            <a:endParaRPr b="0" lang="ru-RU" sz="4400" spc="-1" strike="noStrike">
              <a:latin typeface="XO Orie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Рисунок 3" descr=""/>
          <p:cNvPicPr/>
          <p:nvPr/>
        </p:nvPicPr>
        <p:blipFill>
          <a:blip r:embed="rId1"/>
          <a:stretch/>
        </p:blipFill>
        <p:spPr>
          <a:xfrm>
            <a:off x="0" y="0"/>
            <a:ext cx="902160" cy="902160"/>
          </a:xfrm>
          <a:prstGeom prst="rect">
            <a:avLst/>
          </a:prstGeom>
          <a:ln w="0">
            <a:noFill/>
          </a:ln>
        </p:spPr>
      </p:pic>
      <p:sp>
        <p:nvSpPr>
          <p:cNvPr id="202" name="Прямоугольник 4"/>
          <p:cNvSpPr/>
          <p:nvPr/>
        </p:nvSpPr>
        <p:spPr>
          <a:xfrm>
            <a:off x="905040" y="-100800"/>
            <a:ext cx="11055960" cy="102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10000"/>
              </a:lnSpc>
              <a:spcAft>
                <a:spcPts val="799"/>
              </a:spcAft>
              <a:buNone/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 этап. </a:t>
            </a:r>
            <a:r>
              <a:rPr b="1" lang="ru-RU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Подготовка материально-технической базы для открытия автошколы  </a:t>
            </a:r>
            <a:endParaRPr b="0" lang="ru-RU" sz="2800" spc="-1" strike="noStrike">
              <a:latin typeface="XO Oriel"/>
            </a:endParaRPr>
          </a:p>
        </p:txBody>
      </p:sp>
      <p:pic>
        <p:nvPicPr>
          <p:cNvPr id="203" name="Рисунок 1" descr=""/>
          <p:cNvPicPr/>
          <p:nvPr/>
        </p:nvPicPr>
        <p:blipFill>
          <a:blip r:embed="rId2"/>
          <a:srcRect l="0" t="14985" r="0" b="13543"/>
          <a:stretch/>
        </p:blipFill>
        <p:spPr>
          <a:xfrm>
            <a:off x="1527120" y="829080"/>
            <a:ext cx="9612000" cy="5151240"/>
          </a:xfrm>
          <a:prstGeom prst="rect">
            <a:avLst/>
          </a:prstGeom>
          <a:ln w="0">
            <a:noFill/>
          </a:ln>
        </p:spPr>
      </p:pic>
      <p:sp>
        <p:nvSpPr>
          <p:cNvPr id="204" name="Прямоугольник 2"/>
          <p:cNvSpPr/>
          <p:nvPr/>
        </p:nvSpPr>
        <p:spPr>
          <a:xfrm>
            <a:off x="144720" y="6076800"/>
            <a:ext cx="1181664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800" spc="-1" strike="noStrike">
                <a:solidFill>
                  <a:srgbClr val="203864"/>
                </a:solidFill>
                <a:latin typeface="Times New Roman"/>
                <a:ea typeface="Times New Roman"/>
              </a:rPr>
              <a:t>Перечень материально-технической базы представлен в полном объеме в программе автошколы в разделе </a:t>
            </a:r>
            <a:r>
              <a:rPr b="0" lang="en-US" sz="1800" spc="-1" strike="noStrike">
                <a:solidFill>
                  <a:srgbClr val="203864"/>
                </a:solidFill>
                <a:latin typeface="Times New Roman"/>
                <a:ea typeface="Times New Roman"/>
              </a:rPr>
              <a:t>V. </a:t>
            </a:r>
            <a:r>
              <a:rPr b="0" lang="ru-RU" sz="1800" spc="-1" strike="noStrike">
                <a:solidFill>
                  <a:srgbClr val="203864"/>
                </a:solidFill>
                <a:latin typeface="Times New Roman"/>
                <a:ea typeface="Times New Roman"/>
              </a:rPr>
              <a:t>УСЛОВИЯ РЕАЛИЗАЦИИ ПРОГРАММЫ</a:t>
            </a:r>
            <a:endParaRPr b="0" lang="ru-RU" sz="1800" spc="-1" strike="noStrike">
              <a:latin typeface="XO Orie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" dur="indefinite" restart="never" nodeType="tmRoot">
          <p:childTnLst>
            <p:seq>
              <p:cTn id="11" dur="indefinite" nodeType="mainSeq"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nodeType="afterEffect" fill="hold" presetClass="entr" presetID="22" presetSubtype="1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 additive="repl">
                                        <p:cTn id="16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nodeType="after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2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Рисунок 3" descr=""/>
          <p:cNvPicPr/>
          <p:nvPr/>
        </p:nvPicPr>
        <p:blipFill>
          <a:blip r:embed="rId1"/>
          <a:stretch/>
        </p:blipFill>
        <p:spPr>
          <a:xfrm>
            <a:off x="0" y="0"/>
            <a:ext cx="902160" cy="902160"/>
          </a:xfrm>
          <a:prstGeom prst="rect">
            <a:avLst/>
          </a:prstGeom>
          <a:ln w="0">
            <a:noFill/>
          </a:ln>
        </p:spPr>
      </p:pic>
      <p:sp>
        <p:nvSpPr>
          <p:cNvPr id="206" name="Прямоугольник 4"/>
          <p:cNvSpPr/>
          <p:nvPr/>
        </p:nvSpPr>
        <p:spPr>
          <a:xfrm>
            <a:off x="751680" y="0"/>
            <a:ext cx="11055960" cy="558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10000"/>
              </a:lnSpc>
              <a:spcAft>
                <a:spcPts val="799"/>
              </a:spcAft>
              <a:buNone/>
            </a:pPr>
            <a:r>
              <a:rPr b="1" lang="ru-RU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Учебный класс ПДД и первой помощи при ДТП </a:t>
            </a:r>
            <a:endParaRPr b="0" lang="ru-RU" sz="2800" spc="-1" strike="noStrike">
              <a:latin typeface="XO Oriel"/>
            </a:endParaRPr>
          </a:p>
        </p:txBody>
      </p:sp>
      <p:pic>
        <p:nvPicPr>
          <p:cNvPr id="207" name="Рисунок 2" descr=""/>
          <p:cNvPicPr/>
          <p:nvPr/>
        </p:nvPicPr>
        <p:blipFill>
          <a:blip r:embed="rId2"/>
          <a:stretch/>
        </p:blipFill>
        <p:spPr>
          <a:xfrm>
            <a:off x="1263600" y="659880"/>
            <a:ext cx="4521600" cy="6030000"/>
          </a:xfrm>
          <a:prstGeom prst="rect">
            <a:avLst/>
          </a:prstGeom>
          <a:ln w="0">
            <a:noFill/>
          </a:ln>
        </p:spPr>
      </p:pic>
      <p:pic>
        <p:nvPicPr>
          <p:cNvPr id="208" name="Рисунок 5" descr=""/>
          <p:cNvPicPr/>
          <p:nvPr/>
        </p:nvPicPr>
        <p:blipFill>
          <a:blip r:embed="rId3"/>
          <a:stretch/>
        </p:blipFill>
        <p:spPr>
          <a:xfrm>
            <a:off x="6886800" y="655560"/>
            <a:ext cx="4524840" cy="6034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3" dur="indefinite" restart="never" nodeType="tmRoot">
          <p:childTnLst>
            <p:seq>
              <p:cTn id="24" dur="indefinite" nodeType="mainSeq"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after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29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nodeType="afterEffect" fill="hold" presetClass="entr" presetID="22" presetSubtype="8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33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Рисунок 3" descr=""/>
          <p:cNvPicPr/>
          <p:nvPr/>
        </p:nvPicPr>
        <p:blipFill>
          <a:blip r:embed="rId1"/>
          <a:stretch/>
        </p:blipFill>
        <p:spPr>
          <a:xfrm>
            <a:off x="0" y="0"/>
            <a:ext cx="902160" cy="902160"/>
          </a:xfrm>
          <a:prstGeom prst="rect">
            <a:avLst/>
          </a:prstGeom>
          <a:ln w="0">
            <a:noFill/>
          </a:ln>
        </p:spPr>
      </p:pic>
      <p:sp>
        <p:nvSpPr>
          <p:cNvPr id="210" name="Прямоугольник 4"/>
          <p:cNvSpPr/>
          <p:nvPr/>
        </p:nvSpPr>
        <p:spPr>
          <a:xfrm>
            <a:off x="751680" y="0"/>
            <a:ext cx="11055960" cy="558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10000"/>
              </a:lnSpc>
              <a:spcAft>
                <a:spcPts val="799"/>
              </a:spcAft>
              <a:buNone/>
            </a:pPr>
            <a:r>
              <a:rPr b="1" lang="ru-RU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Компьютерный класс по ПДД автошколы </a:t>
            </a:r>
            <a:endParaRPr b="0" lang="ru-RU" sz="2800" spc="-1" strike="noStrike">
              <a:latin typeface="XO Oriel"/>
            </a:endParaRPr>
          </a:p>
        </p:txBody>
      </p:sp>
      <p:pic>
        <p:nvPicPr>
          <p:cNvPr id="211" name="Рисунок 2" descr=""/>
          <p:cNvPicPr/>
          <p:nvPr/>
        </p:nvPicPr>
        <p:blipFill>
          <a:blip r:embed="rId2"/>
          <a:srcRect l="0" t="15945" r="9246" b="9419"/>
          <a:stretch/>
        </p:blipFill>
        <p:spPr>
          <a:xfrm>
            <a:off x="1165680" y="603360"/>
            <a:ext cx="9851400" cy="6075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4" dur="indefinite" restart="never" nodeType="tmRoot">
          <p:childTnLst>
            <p:seq>
              <p:cTn id="35" dur="indefinite" nodeType="mainSeq"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nodeType="afterEffect" fill="hold" presetClass="entr" presetID="22" presetSubtype="1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 additive="repl">
                                        <p:cTn id="40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Рисунок 3" descr=""/>
          <p:cNvPicPr/>
          <p:nvPr/>
        </p:nvPicPr>
        <p:blipFill>
          <a:blip r:embed="rId1"/>
          <a:stretch/>
        </p:blipFill>
        <p:spPr>
          <a:xfrm>
            <a:off x="0" y="0"/>
            <a:ext cx="902160" cy="902160"/>
          </a:xfrm>
          <a:prstGeom prst="rect">
            <a:avLst/>
          </a:prstGeom>
          <a:ln w="0">
            <a:noFill/>
          </a:ln>
        </p:spPr>
      </p:pic>
      <p:sp>
        <p:nvSpPr>
          <p:cNvPr id="213" name="Прямоугольник 4"/>
          <p:cNvSpPr/>
          <p:nvPr/>
        </p:nvSpPr>
        <p:spPr>
          <a:xfrm>
            <a:off x="751680" y="0"/>
            <a:ext cx="11055960" cy="558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10000"/>
              </a:lnSpc>
              <a:spcAft>
                <a:spcPts val="799"/>
              </a:spcAft>
              <a:buNone/>
            </a:pPr>
            <a:r>
              <a:rPr b="1" lang="ru-RU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Учебная площадка автошколы </a:t>
            </a:r>
            <a:endParaRPr b="0" lang="ru-RU" sz="2800" spc="-1" strike="noStrike">
              <a:latin typeface="XO Oriel"/>
            </a:endParaRPr>
          </a:p>
        </p:txBody>
      </p:sp>
      <p:pic>
        <p:nvPicPr>
          <p:cNvPr id="214" name="Рисунок 4" descr=""/>
          <p:cNvPicPr/>
          <p:nvPr/>
        </p:nvPicPr>
        <p:blipFill>
          <a:blip r:embed="rId2"/>
          <a:stretch/>
        </p:blipFill>
        <p:spPr>
          <a:xfrm>
            <a:off x="235800" y="902520"/>
            <a:ext cx="9156240" cy="4113000"/>
          </a:xfrm>
          <a:prstGeom prst="rect">
            <a:avLst/>
          </a:prstGeom>
          <a:ln w="0">
            <a:noFill/>
          </a:ln>
        </p:spPr>
      </p:pic>
      <p:pic>
        <p:nvPicPr>
          <p:cNvPr id="215" name="Рисунок 5" descr=""/>
          <p:cNvPicPr/>
          <p:nvPr/>
        </p:nvPicPr>
        <p:blipFill>
          <a:blip r:embed="rId3"/>
          <a:srcRect l="19409" t="19835" r="5699" b="35552"/>
          <a:stretch/>
        </p:blipFill>
        <p:spPr>
          <a:xfrm>
            <a:off x="8239680" y="3646440"/>
            <a:ext cx="3849120" cy="3060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1" dur="indefinite" restart="never" nodeType="tmRoot">
          <p:childTnLst>
            <p:seq>
              <p:cTn id="42" dur="indefinite" nodeType="mainSeq"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nodeType="afterEffect" fill="hold" presetClass="entr" presetID="22" presetSubtype="1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 additive="repl">
                                        <p:cTn id="4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nodeType="afterEffect" fill="hold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 additive="repl">
                                        <p:cTn id="51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Прямоугольник 4"/>
          <p:cNvSpPr/>
          <p:nvPr/>
        </p:nvSpPr>
        <p:spPr>
          <a:xfrm>
            <a:off x="751680" y="0"/>
            <a:ext cx="11055960" cy="558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10000"/>
              </a:lnSpc>
              <a:spcAft>
                <a:spcPts val="799"/>
              </a:spcAft>
              <a:buNone/>
            </a:pPr>
            <a:r>
              <a:rPr b="1" lang="ru-RU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Учебная площадка автошколы </a:t>
            </a:r>
            <a:endParaRPr b="0" lang="ru-RU" sz="2800" spc="-1" strike="noStrike">
              <a:latin typeface="XO Oriel"/>
            </a:endParaRPr>
          </a:p>
        </p:txBody>
      </p:sp>
      <p:pic>
        <p:nvPicPr>
          <p:cNvPr id="217" name="Рисунок 8" descr=""/>
          <p:cNvPicPr/>
          <p:nvPr/>
        </p:nvPicPr>
        <p:blipFill>
          <a:blip r:embed="rId1"/>
          <a:srcRect l="5127" t="11812" r="1337" b="6929"/>
          <a:stretch/>
        </p:blipFill>
        <p:spPr>
          <a:xfrm>
            <a:off x="6533280" y="586080"/>
            <a:ext cx="5164560" cy="2988720"/>
          </a:xfrm>
          <a:prstGeom prst="rect">
            <a:avLst/>
          </a:prstGeom>
          <a:ln w="0">
            <a:noFill/>
          </a:ln>
        </p:spPr>
      </p:pic>
      <p:pic>
        <p:nvPicPr>
          <p:cNvPr id="218" name="Рисунок 13" descr=""/>
          <p:cNvPicPr/>
          <p:nvPr/>
        </p:nvPicPr>
        <p:blipFill>
          <a:blip r:embed="rId2"/>
          <a:srcRect l="24164" t="26882" r="10659" b="14492"/>
          <a:stretch/>
        </p:blipFill>
        <p:spPr>
          <a:xfrm>
            <a:off x="6533280" y="3722040"/>
            <a:ext cx="5180760" cy="3105000"/>
          </a:xfrm>
          <a:prstGeom prst="rect">
            <a:avLst/>
          </a:prstGeom>
          <a:ln w="0">
            <a:noFill/>
          </a:ln>
        </p:spPr>
      </p:pic>
      <p:pic>
        <p:nvPicPr>
          <p:cNvPr id="219" name="Рисунок 17" descr=""/>
          <p:cNvPicPr/>
          <p:nvPr/>
        </p:nvPicPr>
        <p:blipFill>
          <a:blip r:embed="rId3"/>
          <a:srcRect l="11447" t="26195" r="10235" b="11869"/>
          <a:stretch/>
        </p:blipFill>
        <p:spPr>
          <a:xfrm>
            <a:off x="290520" y="3713040"/>
            <a:ext cx="5892120" cy="3105000"/>
          </a:xfrm>
          <a:prstGeom prst="rect">
            <a:avLst/>
          </a:prstGeom>
          <a:ln w="0">
            <a:noFill/>
          </a:ln>
        </p:spPr>
      </p:pic>
      <p:pic>
        <p:nvPicPr>
          <p:cNvPr id="220" name="Рисунок 19" descr=""/>
          <p:cNvPicPr/>
          <p:nvPr/>
        </p:nvPicPr>
        <p:blipFill>
          <a:blip r:embed="rId4"/>
          <a:srcRect l="594" t="12146" r="0" b="12337"/>
          <a:stretch/>
        </p:blipFill>
        <p:spPr>
          <a:xfrm>
            <a:off x="290520" y="586080"/>
            <a:ext cx="5906520" cy="2988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2" dur="indefinite" restart="never" nodeType="tmRoot">
          <p:childTnLst>
            <p:seq>
              <p:cTn id="53" dur="indefinite" nodeType="mainSeq"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nodeType="after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58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nodeType="afterEffect" fill="hold" presetClass="entr" presetID="22" presetSubtype="8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62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nodeType="afterEffect" fill="hold" presetClass="entr" presetID="22" presetSubtype="8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66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nodeType="afterEffect" fill="hold" presetClass="entr" presetID="22" presetSubtype="8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70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Рисунок 3" descr=""/>
          <p:cNvPicPr/>
          <p:nvPr/>
        </p:nvPicPr>
        <p:blipFill>
          <a:blip r:embed="rId1"/>
          <a:stretch/>
        </p:blipFill>
        <p:spPr>
          <a:xfrm>
            <a:off x="0" y="0"/>
            <a:ext cx="902160" cy="902160"/>
          </a:xfrm>
          <a:prstGeom prst="rect">
            <a:avLst/>
          </a:prstGeom>
          <a:ln w="0">
            <a:noFill/>
          </a:ln>
        </p:spPr>
      </p:pic>
      <p:sp>
        <p:nvSpPr>
          <p:cNvPr id="222" name="Прямоугольник 4"/>
          <p:cNvSpPr/>
          <p:nvPr/>
        </p:nvSpPr>
        <p:spPr>
          <a:xfrm>
            <a:off x="905040" y="43920"/>
            <a:ext cx="11283840" cy="558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10000"/>
              </a:lnSpc>
              <a:spcAft>
                <a:spcPts val="799"/>
              </a:spcAft>
              <a:buNone/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4 этап. </a:t>
            </a:r>
            <a:r>
              <a:rPr b="1" lang="ru-RU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Подбор персонала для открытия автошколы </a:t>
            </a:r>
            <a:endParaRPr b="0" lang="ru-RU" sz="2800" spc="-1" strike="noStrike">
              <a:latin typeface="XO Oriel"/>
            </a:endParaRPr>
          </a:p>
        </p:txBody>
      </p:sp>
      <p:sp>
        <p:nvSpPr>
          <p:cNvPr id="223" name="Прямоугольник 5"/>
          <p:cNvSpPr/>
          <p:nvPr/>
        </p:nvSpPr>
        <p:spPr>
          <a:xfrm>
            <a:off x="100080" y="1093680"/>
            <a:ext cx="6704280" cy="5186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514440" indent="-514440">
              <a:lnSpc>
                <a:spcPct val="110000"/>
              </a:lnSpc>
              <a:spcAft>
                <a:spcPts val="799"/>
              </a:spcAft>
              <a:buClr>
                <a:srgbClr val="000000"/>
              </a:buClr>
              <a:buFont typeface="StarSymbol"/>
              <a:buAutoNum type="arabicPeriod"/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Преподаватель ПДД – </a:t>
            </a:r>
            <a:r>
              <a:rPr b="1" lang="ru-RU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 чел.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;</a:t>
            </a:r>
            <a:endParaRPr b="0" lang="ru-RU" sz="2800" spc="-1" strike="noStrike">
              <a:latin typeface="XO Oriel"/>
            </a:endParaRPr>
          </a:p>
          <a:p>
            <a:pPr marL="514440" indent="-514440">
              <a:lnSpc>
                <a:spcPct val="110000"/>
              </a:lnSpc>
              <a:spcAft>
                <a:spcPts val="799"/>
              </a:spcAft>
              <a:buClr>
                <a:srgbClr val="000000"/>
              </a:buClr>
              <a:buFont typeface="StarSymbol"/>
              <a:buAutoNum type="arabicPeriod"/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Мастер производственного обучения – </a:t>
            </a:r>
            <a:r>
              <a:rPr b="1" lang="ru-RU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4 чел.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;</a:t>
            </a:r>
            <a:endParaRPr b="0" lang="ru-RU" sz="2800" spc="-1" strike="noStrike">
              <a:latin typeface="XO Oriel"/>
            </a:endParaRPr>
          </a:p>
          <a:p>
            <a:pPr marL="514440" indent="-514440">
              <a:lnSpc>
                <a:spcPct val="110000"/>
              </a:lnSpc>
              <a:spcAft>
                <a:spcPts val="799"/>
              </a:spcAft>
              <a:buClr>
                <a:srgbClr val="000000"/>
              </a:buClr>
              <a:buFont typeface="StarSymbol"/>
              <a:buAutoNum type="arabicPeriod"/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Преподаватель первой помощи при дорожно-транспортном происшествии – </a:t>
            </a:r>
            <a:r>
              <a:rPr b="1" lang="ru-RU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 чел.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;</a:t>
            </a:r>
            <a:endParaRPr b="0" lang="ru-RU" sz="2800" spc="-1" strike="noStrike">
              <a:latin typeface="XO Oriel"/>
            </a:endParaRPr>
          </a:p>
          <a:p>
            <a:pPr marL="514440" indent="-514440">
              <a:lnSpc>
                <a:spcPct val="110000"/>
              </a:lnSpc>
              <a:spcAft>
                <a:spcPts val="799"/>
              </a:spcAft>
              <a:buClr>
                <a:srgbClr val="000000"/>
              </a:buClr>
              <a:buFont typeface="StarSymbol"/>
              <a:buAutoNum type="arabicPeriod"/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Педагог – психолог – </a:t>
            </a:r>
            <a:r>
              <a:rPr b="1" lang="ru-RU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 чел.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;</a:t>
            </a:r>
            <a:endParaRPr b="0" lang="ru-RU" sz="2800" spc="-1" strike="noStrike">
              <a:latin typeface="XO Oriel"/>
            </a:endParaRPr>
          </a:p>
          <a:p>
            <a:pPr marL="514440" indent="-514440">
              <a:lnSpc>
                <a:spcPct val="110000"/>
              </a:lnSpc>
              <a:spcAft>
                <a:spcPts val="799"/>
              </a:spcAft>
              <a:buClr>
                <a:srgbClr val="000000"/>
              </a:buClr>
              <a:buFont typeface="StarSymbol"/>
              <a:buAutoNum type="arabicPeriod"/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Водитель-механик, для обслуживания и выпуска на линию автомобильного транспорта автошколы – </a:t>
            </a:r>
            <a:r>
              <a:rPr b="1" lang="ru-RU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 чел.</a:t>
            </a:r>
            <a:endParaRPr b="0" lang="ru-RU" sz="2800" spc="-1" strike="noStrike">
              <a:latin typeface="XO Oriel"/>
            </a:endParaRPr>
          </a:p>
        </p:txBody>
      </p:sp>
      <p:pic>
        <p:nvPicPr>
          <p:cNvPr id="224" name="Рисунок 2" descr=""/>
          <p:cNvPicPr/>
          <p:nvPr/>
        </p:nvPicPr>
        <p:blipFill>
          <a:blip r:embed="rId2"/>
          <a:srcRect l="36922" t="33741" r="28494" b="0"/>
          <a:stretch/>
        </p:blipFill>
        <p:spPr>
          <a:xfrm>
            <a:off x="7287840" y="983880"/>
            <a:ext cx="4473720" cy="5715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1" dur="indefinite" restart="never" nodeType="tmRoot">
          <p:childTnLst>
            <p:seq>
              <p:cTn id="72" dur="indefinite" nodeType="mainSeq"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nodeType="afterEffect" fill="hold" presetClass="entr" presetID="22" presetSubtype="8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77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Рисунок 3" descr=""/>
          <p:cNvPicPr/>
          <p:nvPr/>
        </p:nvPicPr>
        <p:blipFill>
          <a:blip r:embed="rId1"/>
          <a:stretch/>
        </p:blipFill>
        <p:spPr>
          <a:xfrm>
            <a:off x="0" y="0"/>
            <a:ext cx="902160" cy="902160"/>
          </a:xfrm>
          <a:prstGeom prst="rect">
            <a:avLst/>
          </a:prstGeom>
          <a:ln w="0">
            <a:noFill/>
          </a:ln>
        </p:spPr>
      </p:pic>
      <p:sp>
        <p:nvSpPr>
          <p:cNvPr id="226" name="Прямоугольник 4"/>
          <p:cNvSpPr/>
          <p:nvPr/>
        </p:nvSpPr>
        <p:spPr>
          <a:xfrm>
            <a:off x="793440" y="0"/>
            <a:ext cx="11055960" cy="3779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10000"/>
              </a:lnSpc>
              <a:spcAft>
                <a:spcPts val="799"/>
              </a:spcAft>
              <a:buNone/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 этап. </a:t>
            </a:r>
            <a:r>
              <a:rPr b="1" lang="ru-RU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Подача заявления в Госавтоинспекцию на осмотр материально-технической базы автошколы</a:t>
            </a:r>
            <a:endParaRPr b="0" lang="ru-RU" sz="2800" spc="-1" strike="noStrike">
              <a:latin typeface="XO Oriel"/>
            </a:endParaRPr>
          </a:p>
          <a:p>
            <a:pPr algn="ctr">
              <a:lnSpc>
                <a:spcPct val="110000"/>
              </a:lnSpc>
              <a:spcAft>
                <a:spcPts val="799"/>
              </a:spcAft>
              <a:buNone/>
            </a:pPr>
            <a:r>
              <a:rPr b="1" lang="ru-RU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Осмотр сотрудниками Госавтоинспекции материально-технической базы автошколы</a:t>
            </a:r>
            <a:endParaRPr b="0" lang="ru-RU" sz="2800" spc="-1" strike="noStrike">
              <a:latin typeface="XO Oriel"/>
            </a:endParaRPr>
          </a:p>
          <a:p>
            <a:pPr algn="ctr">
              <a:lnSpc>
                <a:spcPct val="110000"/>
              </a:lnSpc>
              <a:spcAft>
                <a:spcPts val="799"/>
              </a:spcAft>
              <a:buNone/>
            </a:pPr>
            <a:endParaRPr b="0" lang="ru-RU" sz="2800" spc="-1" strike="noStrike">
              <a:latin typeface="XO Oriel"/>
            </a:endParaRPr>
          </a:p>
          <a:p>
            <a:pPr algn="ctr">
              <a:lnSpc>
                <a:spcPct val="110000"/>
              </a:lnSpc>
              <a:spcAft>
                <a:spcPts val="799"/>
              </a:spcAft>
              <a:buNone/>
            </a:pPr>
            <a:r>
              <a:rPr b="1" lang="ru-RU" sz="2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ru-RU" sz="2800" spc="-1" strike="noStrike">
              <a:latin typeface="XO Oriel"/>
            </a:endParaRPr>
          </a:p>
          <a:p>
            <a:pPr algn="ctr">
              <a:lnSpc>
                <a:spcPct val="110000"/>
              </a:lnSpc>
              <a:spcAft>
                <a:spcPts val="799"/>
              </a:spcAft>
              <a:buNone/>
            </a:pPr>
            <a:endParaRPr b="0" lang="ru-RU" sz="2800" spc="-1" strike="noStrike">
              <a:latin typeface="XO Oriel"/>
            </a:endParaRPr>
          </a:p>
        </p:txBody>
      </p:sp>
      <p:pic>
        <p:nvPicPr>
          <p:cNvPr id="227" name="Рисунок 1" descr=""/>
          <p:cNvPicPr/>
          <p:nvPr/>
        </p:nvPicPr>
        <p:blipFill>
          <a:blip r:embed="rId2"/>
          <a:srcRect l="6352" t="22495" r="50456" b="43917"/>
          <a:stretch/>
        </p:blipFill>
        <p:spPr>
          <a:xfrm>
            <a:off x="180000" y="2299320"/>
            <a:ext cx="6856200" cy="3998160"/>
          </a:xfrm>
          <a:prstGeom prst="rect">
            <a:avLst/>
          </a:prstGeom>
          <a:ln w="0">
            <a:noFill/>
          </a:ln>
        </p:spPr>
      </p:pic>
      <p:pic>
        <p:nvPicPr>
          <p:cNvPr id="228" name="Рисунок 2" descr=""/>
          <p:cNvPicPr/>
          <p:nvPr/>
        </p:nvPicPr>
        <p:blipFill>
          <a:blip r:embed="rId3"/>
          <a:srcRect l="0" t="16265" r="0" b="30718"/>
          <a:stretch/>
        </p:blipFill>
        <p:spPr>
          <a:xfrm>
            <a:off x="7380000" y="2340000"/>
            <a:ext cx="4241880" cy="3998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8" dur="indefinite" restart="never" nodeType="tmRoot">
          <p:childTnLst>
            <p:seq>
              <p:cTn id="79" dur="indefinite" nodeType="mainSeq"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nodeType="after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84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nodeType="afterEffect" fill="hold" presetClass="entr" presetID="22" presetSubtype="8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88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Рисунок 3" descr=""/>
          <p:cNvPicPr/>
          <p:nvPr/>
        </p:nvPicPr>
        <p:blipFill>
          <a:blip r:embed="rId1"/>
          <a:stretch/>
        </p:blipFill>
        <p:spPr>
          <a:xfrm>
            <a:off x="0" y="0"/>
            <a:ext cx="902160" cy="902160"/>
          </a:xfrm>
          <a:prstGeom prst="rect">
            <a:avLst/>
          </a:prstGeom>
          <a:ln w="0">
            <a:noFill/>
          </a:ln>
        </p:spPr>
      </p:pic>
      <p:sp>
        <p:nvSpPr>
          <p:cNvPr id="230" name="Прямоугольник 4"/>
          <p:cNvSpPr/>
          <p:nvPr/>
        </p:nvSpPr>
        <p:spPr>
          <a:xfrm>
            <a:off x="793440" y="0"/>
            <a:ext cx="11055960" cy="364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10000"/>
              </a:lnSpc>
              <a:spcAft>
                <a:spcPts val="799"/>
              </a:spcAft>
              <a:buNone/>
            </a:pPr>
            <a:r>
              <a:rPr b="0" lang="en-US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этап. 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Получение заключения о соответствии установленным требованиям учебно-материальной базы организаций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, осуществляющих образовательную деятельность и реализующих основные программы профессионального обучения водителей транспортных средств соответствующих категорий и подкатегорий, и соискателей лицензии на осуществление образовательной деятельности по указанным программам согласно Приказу МВД России №50 от 04.02.2019 г.</a:t>
            </a:r>
            <a:endParaRPr b="0" lang="ru-RU" sz="2400" spc="-1" strike="noStrike">
              <a:latin typeface="XO Oriel"/>
            </a:endParaRPr>
          </a:p>
          <a:p>
            <a:pPr algn="ctr">
              <a:lnSpc>
                <a:spcPct val="110000"/>
              </a:lnSpc>
              <a:spcAft>
                <a:spcPts val="799"/>
              </a:spcAft>
              <a:buNone/>
            </a:pPr>
            <a:r>
              <a:rPr b="1" lang="ru-RU" sz="2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ru-RU" sz="2800" spc="-1" strike="noStrike">
              <a:latin typeface="XO Oriel"/>
            </a:endParaRPr>
          </a:p>
          <a:p>
            <a:pPr algn="ctr">
              <a:lnSpc>
                <a:spcPct val="110000"/>
              </a:lnSpc>
              <a:spcAft>
                <a:spcPts val="799"/>
              </a:spcAft>
              <a:buNone/>
            </a:pPr>
            <a:endParaRPr b="0" lang="ru-RU" sz="2800" spc="-1" strike="noStrike">
              <a:latin typeface="XO Oriel"/>
            </a:endParaRPr>
          </a:p>
        </p:txBody>
      </p:sp>
      <p:sp>
        <p:nvSpPr>
          <p:cNvPr id="231" name="Прямоугольник 1"/>
          <p:cNvSpPr/>
          <p:nvPr/>
        </p:nvSpPr>
        <p:spPr>
          <a:xfrm>
            <a:off x="0" y="3053160"/>
            <a:ext cx="3764880" cy="243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Заключение размещено на сайте </a:t>
            </a:r>
            <a:r>
              <a:rPr b="1" lang="en-US" sz="2200" spc="-1" strike="noStrike" u="sng">
                <a:solidFill>
                  <a:srgbClr val="0563c1"/>
                </a:solidFill>
                <a:uFillTx/>
                <a:latin typeface="Times New Roman"/>
                <a:ea typeface="Times New Roman"/>
                <a:hlinkClick r:id="rId2"/>
              </a:rPr>
              <a:t>https://www.</a:t>
            </a:r>
            <a:r>
              <a:rPr b="1" lang="ru-RU" sz="2200" spc="-1" strike="noStrike" u="sng">
                <a:solidFill>
                  <a:srgbClr val="0563c1"/>
                </a:solidFill>
                <a:uFillTx/>
                <a:latin typeface="Times New Roman"/>
                <a:ea typeface="Times New Roman"/>
                <a:hlinkClick r:id="rId3"/>
              </a:rPr>
              <a:t>технопарк75.рф</a:t>
            </a:r>
            <a:r>
              <a:rPr b="1" lang="en-US" sz="22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в разделе </a:t>
            </a:r>
            <a:r>
              <a:rPr b="1" lang="ru-RU" sz="2200" spc="-1" strike="noStrike" u="sng">
                <a:solidFill>
                  <a:srgbClr val="2f5597"/>
                </a:solidFill>
                <a:uFillTx/>
                <a:latin typeface="Times New Roman"/>
                <a:ea typeface="Times New Roman"/>
              </a:rPr>
              <a:t>«Документы»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с возможностью скачивания, для дальнейшего ознакомления</a:t>
            </a:r>
            <a:endParaRPr b="0" lang="ru-RU" sz="2200" spc="-1" strike="noStrike">
              <a:latin typeface="XO Oriel"/>
            </a:endParaRPr>
          </a:p>
        </p:txBody>
      </p:sp>
      <p:pic>
        <p:nvPicPr>
          <p:cNvPr id="232" name="Рисунок 2" descr=""/>
          <p:cNvPicPr/>
          <p:nvPr/>
        </p:nvPicPr>
        <p:blipFill>
          <a:blip r:embed="rId4"/>
          <a:stretch/>
        </p:blipFill>
        <p:spPr>
          <a:xfrm>
            <a:off x="3666960" y="2591640"/>
            <a:ext cx="8453160" cy="3423240"/>
          </a:xfrm>
          <a:prstGeom prst="rect">
            <a:avLst/>
          </a:prstGeom>
          <a:ln w="0">
            <a:noFill/>
          </a:ln>
        </p:spPr>
      </p:pic>
      <p:sp>
        <p:nvSpPr>
          <p:cNvPr id="233" name="Стрелка вправо 5"/>
          <p:cNvSpPr/>
          <p:nvPr/>
        </p:nvSpPr>
        <p:spPr>
          <a:xfrm rot="19703400">
            <a:off x="3184200" y="3245040"/>
            <a:ext cx="1161360" cy="385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9" dur="indefinite" restart="never" nodeType="tmRoot">
          <p:childTnLst>
            <p:seq>
              <p:cTn id="90" dur="indefinite" nodeType="mainSeq"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nodeType="afterEffect" fill="remove" presetClass="emph" presetID="27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94" dur="500" autoRev="1" fill="remove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>
                                      <p:cBhvr>
                                        <p:cTn id="95" dur="500" autoRev="1" fill="remove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6" dur="500" autoRev="1" fill="remove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500" autoRev="1" fill="remove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Рисунок 3" descr=""/>
          <p:cNvPicPr/>
          <p:nvPr/>
        </p:nvPicPr>
        <p:blipFill>
          <a:blip r:embed="rId1"/>
          <a:stretch/>
        </p:blipFill>
        <p:spPr>
          <a:xfrm>
            <a:off x="0" y="0"/>
            <a:ext cx="902160" cy="902160"/>
          </a:xfrm>
          <a:prstGeom prst="rect">
            <a:avLst/>
          </a:prstGeom>
          <a:ln w="0">
            <a:noFill/>
          </a:ln>
        </p:spPr>
      </p:pic>
      <p:sp>
        <p:nvSpPr>
          <p:cNvPr id="235" name="Прямоугольник 4"/>
          <p:cNvSpPr/>
          <p:nvPr/>
        </p:nvSpPr>
        <p:spPr>
          <a:xfrm>
            <a:off x="793440" y="0"/>
            <a:ext cx="11055960" cy="228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en-US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этап. 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Подача заявления в лицензионный отдел </a:t>
            </a:r>
            <a:br>
              <a:rPr sz="2400"/>
            </a:br>
            <a:r>
              <a:rPr b="1" lang="ru-RU" sz="2400" spc="-1" strike="noStrike">
                <a:solidFill>
                  <a:srgbClr val="0070c0"/>
                </a:solidFill>
                <a:latin typeface="Times New Roman"/>
                <a:ea typeface="DejaVu Sans"/>
              </a:rPr>
              <a:t>(Министерство образования и науки Забайкальского края)</a:t>
            </a:r>
            <a:endParaRPr b="0" lang="ru-RU" sz="24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Получение дополнения к основной лицензии учреждения</a:t>
            </a:r>
            <a:endParaRPr b="0" lang="ru-RU" sz="24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endParaRPr b="0" lang="ru-RU" sz="24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ru-RU" sz="24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endParaRPr b="0" lang="ru-RU" sz="2400" spc="-1" strike="noStrike">
              <a:latin typeface="XO Oriel"/>
            </a:endParaRPr>
          </a:p>
        </p:txBody>
      </p:sp>
      <p:pic>
        <p:nvPicPr>
          <p:cNvPr id="236" name="Рисунок 2" descr=""/>
          <p:cNvPicPr/>
          <p:nvPr/>
        </p:nvPicPr>
        <p:blipFill>
          <a:blip r:embed="rId2"/>
          <a:stretch/>
        </p:blipFill>
        <p:spPr>
          <a:xfrm>
            <a:off x="4336200" y="1231920"/>
            <a:ext cx="7723080" cy="5623200"/>
          </a:xfrm>
          <a:prstGeom prst="rect">
            <a:avLst/>
          </a:prstGeom>
          <a:ln w="0">
            <a:noFill/>
          </a:ln>
        </p:spPr>
      </p:pic>
      <p:sp>
        <p:nvSpPr>
          <p:cNvPr id="237" name="Прямоугольник 5"/>
          <p:cNvSpPr/>
          <p:nvPr/>
        </p:nvSpPr>
        <p:spPr>
          <a:xfrm>
            <a:off x="342360" y="1627920"/>
            <a:ext cx="3764880" cy="243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Выписка из реестра лицензий размещено на сайте </a:t>
            </a:r>
            <a:r>
              <a:rPr b="1" lang="en-US" sz="2200" spc="-1" strike="noStrike" u="sng">
                <a:solidFill>
                  <a:srgbClr val="0563c1"/>
                </a:solidFill>
                <a:uFillTx/>
                <a:latin typeface="Times New Roman"/>
                <a:ea typeface="Times New Roman"/>
                <a:hlinkClick r:id="rId3"/>
              </a:rPr>
              <a:t>https://www.</a:t>
            </a:r>
            <a:r>
              <a:rPr b="1" lang="ru-RU" sz="2200" spc="-1" strike="noStrike" u="sng">
                <a:solidFill>
                  <a:srgbClr val="0563c1"/>
                </a:solidFill>
                <a:uFillTx/>
                <a:latin typeface="Times New Roman"/>
                <a:ea typeface="Times New Roman"/>
                <a:hlinkClick r:id="rId4"/>
              </a:rPr>
              <a:t>технопарк75.рф</a:t>
            </a:r>
            <a:r>
              <a:rPr b="1" lang="en-US" sz="22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в разделе </a:t>
            </a:r>
            <a:r>
              <a:rPr b="1" lang="ru-RU" sz="2200" spc="-1" strike="noStrike" u="sng">
                <a:solidFill>
                  <a:srgbClr val="2f5597"/>
                </a:solidFill>
                <a:uFillTx/>
                <a:latin typeface="Times New Roman"/>
                <a:ea typeface="Times New Roman"/>
              </a:rPr>
              <a:t>«Документы»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с возможностью скачивания, для дальнейшего ознакомления</a:t>
            </a:r>
            <a:endParaRPr b="0" lang="ru-RU" sz="2200" spc="-1" strike="noStrike">
              <a:latin typeface="XO Oriel"/>
            </a:endParaRPr>
          </a:p>
        </p:txBody>
      </p:sp>
      <p:sp>
        <p:nvSpPr>
          <p:cNvPr id="238" name="Стрелка вправо 1"/>
          <p:cNvSpPr/>
          <p:nvPr/>
        </p:nvSpPr>
        <p:spPr>
          <a:xfrm rot="4020600">
            <a:off x="2677320" y="4913640"/>
            <a:ext cx="3032640" cy="385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39" name="Рисунок 3" descr=""/>
          <p:cNvPicPr/>
          <p:nvPr/>
        </p:nvPicPr>
        <p:blipFill>
          <a:blip r:embed="rId5"/>
          <a:stretch/>
        </p:blipFill>
        <p:spPr>
          <a:xfrm>
            <a:off x="1114920" y="4227480"/>
            <a:ext cx="2219400" cy="2238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8" dur="indefinite" restart="never" nodeType="tmRoot">
          <p:childTnLst>
            <p:seq>
              <p:cTn id="99" dur="indefinite" nodeType="mainSeq"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nodeType="afterEffect" fill="remove" presetClass="emph" presetID="27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03" dur="500" autoRev="1" fill="remove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>
                                      <p:cBhvr>
                                        <p:cTn id="104" dur="500" autoRev="1" fill="remove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5" dur="500" autoRev="1" fill="remove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500" autoRev="1" fill="remove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Рисунок 7" descr=""/>
          <p:cNvPicPr/>
          <p:nvPr/>
        </p:nvPicPr>
        <p:blipFill>
          <a:blip r:embed="rId1"/>
          <a:stretch/>
        </p:blipFill>
        <p:spPr>
          <a:xfrm>
            <a:off x="11286720" y="5952960"/>
            <a:ext cx="902160" cy="902160"/>
          </a:xfrm>
          <a:prstGeom prst="rect">
            <a:avLst/>
          </a:prstGeom>
          <a:ln w="0">
            <a:noFill/>
          </a:ln>
        </p:spPr>
      </p:pic>
      <p:sp>
        <p:nvSpPr>
          <p:cNvPr id="241" name="Прямоугольник 8"/>
          <p:cNvSpPr/>
          <p:nvPr/>
        </p:nvSpPr>
        <p:spPr>
          <a:xfrm>
            <a:off x="-79560" y="-55440"/>
            <a:ext cx="12189240" cy="124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en-US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8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этап. 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Набор групп  автошколы в возрасте 16-17 лет</a:t>
            </a:r>
            <a:endParaRPr b="0" lang="ru-RU" sz="24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ru-RU" sz="2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Родительское собрание с учащимися, представителями автошколы и Госавтоинспекцией УМВД России по Забайкальскому краю</a:t>
            </a:r>
            <a:endParaRPr b="0" lang="ru-RU" sz="2600" spc="-1" strike="noStrike">
              <a:latin typeface="XO Oriel"/>
            </a:endParaRPr>
          </a:p>
        </p:txBody>
      </p:sp>
      <p:pic>
        <p:nvPicPr>
          <p:cNvPr id="242" name="Рисунок 2" descr=""/>
          <p:cNvPicPr/>
          <p:nvPr/>
        </p:nvPicPr>
        <p:blipFill>
          <a:blip r:embed="rId2"/>
          <a:srcRect l="3888" t="0" r="15972" b="0"/>
          <a:stretch/>
        </p:blipFill>
        <p:spPr>
          <a:xfrm>
            <a:off x="720720" y="1146600"/>
            <a:ext cx="10588680" cy="5627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7" dur="indefinite" restart="never" nodeType="tmRoot">
          <p:childTnLst>
            <p:seq>
              <p:cTn id="108" dur="indefinite" nodeType="mainSeq"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nodeType="afterEffect" fill="hold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 additive="repl">
                                        <p:cTn id="113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Рисунок 3" descr=""/>
          <p:cNvPicPr/>
          <p:nvPr/>
        </p:nvPicPr>
        <p:blipFill>
          <a:blip r:embed="rId1"/>
          <a:stretch/>
        </p:blipFill>
        <p:spPr>
          <a:xfrm>
            <a:off x="0" y="0"/>
            <a:ext cx="902160" cy="902160"/>
          </a:xfrm>
          <a:prstGeom prst="rect">
            <a:avLst/>
          </a:prstGeom>
          <a:ln w="0">
            <a:noFill/>
          </a:ln>
        </p:spPr>
      </p:pic>
      <p:sp>
        <p:nvSpPr>
          <p:cNvPr id="175" name="Прямоугольник 4"/>
          <p:cNvSpPr/>
          <p:nvPr/>
        </p:nvSpPr>
        <p:spPr>
          <a:xfrm>
            <a:off x="902520" y="0"/>
            <a:ext cx="11289240" cy="102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10000"/>
              </a:lnSpc>
              <a:spcAft>
                <a:spcPts val="799"/>
              </a:spcAft>
              <a:buNone/>
            </a:pPr>
            <a:r>
              <a:rPr b="1" lang="ru-RU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Количество ДТП по Забайкальскому краю</a:t>
            </a:r>
            <a:br>
              <a:rPr sz="2800"/>
            </a:br>
            <a:r>
              <a:rPr b="1" lang="ru-RU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 участием детей до 16 лет</a:t>
            </a:r>
            <a:endParaRPr b="0" lang="ru-RU" sz="2800" spc="-1" strike="noStrike">
              <a:latin typeface="XO Oriel"/>
            </a:endParaRPr>
          </a:p>
        </p:txBody>
      </p:sp>
      <p:graphicFrame>
        <p:nvGraphicFramePr>
          <p:cNvPr id="176" name="Диаграмма 7"/>
          <p:cNvGraphicFramePr/>
          <p:nvPr/>
        </p:nvGraphicFramePr>
        <p:xfrm>
          <a:off x="902520" y="1012680"/>
          <a:ext cx="10386720" cy="576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Рисунок 5" descr=""/>
          <p:cNvPicPr/>
          <p:nvPr/>
        </p:nvPicPr>
        <p:blipFill>
          <a:blip r:embed="rId1"/>
          <a:srcRect l="2420" t="17286" r="0" b="18023"/>
          <a:stretch/>
        </p:blipFill>
        <p:spPr>
          <a:xfrm>
            <a:off x="525240" y="960840"/>
            <a:ext cx="11137680" cy="5196240"/>
          </a:xfrm>
          <a:prstGeom prst="rect">
            <a:avLst/>
          </a:prstGeom>
          <a:ln w="0">
            <a:noFill/>
          </a:ln>
        </p:spPr>
      </p:pic>
      <p:pic>
        <p:nvPicPr>
          <p:cNvPr id="244" name="Рисунок 6" descr=""/>
          <p:cNvPicPr/>
          <p:nvPr/>
        </p:nvPicPr>
        <p:blipFill>
          <a:blip r:embed="rId2"/>
          <a:srcRect l="6217" t="16957" r="0" b="1748"/>
          <a:stretch/>
        </p:blipFill>
        <p:spPr>
          <a:xfrm>
            <a:off x="230400" y="125640"/>
            <a:ext cx="11727720" cy="6750000"/>
          </a:xfrm>
          <a:prstGeom prst="rect">
            <a:avLst/>
          </a:prstGeom>
          <a:ln w="0">
            <a:noFill/>
          </a:ln>
        </p:spPr>
      </p:pic>
      <p:pic>
        <p:nvPicPr>
          <p:cNvPr id="245" name="Рисунок 7" descr=""/>
          <p:cNvPicPr/>
          <p:nvPr/>
        </p:nvPicPr>
        <p:blipFill>
          <a:blip r:embed="rId3"/>
          <a:stretch/>
        </p:blipFill>
        <p:spPr>
          <a:xfrm>
            <a:off x="0" y="0"/>
            <a:ext cx="902160" cy="902160"/>
          </a:xfrm>
          <a:prstGeom prst="rect">
            <a:avLst/>
          </a:prstGeom>
          <a:ln w="0">
            <a:noFill/>
          </a:ln>
        </p:spPr>
      </p:pic>
      <p:sp>
        <p:nvSpPr>
          <p:cNvPr id="246" name="Прямоугольник 8"/>
          <p:cNvSpPr/>
          <p:nvPr/>
        </p:nvSpPr>
        <p:spPr>
          <a:xfrm>
            <a:off x="660240" y="0"/>
            <a:ext cx="11528640" cy="960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10000"/>
              </a:lnSpc>
              <a:spcAft>
                <a:spcPts val="799"/>
              </a:spcAft>
              <a:buNone/>
            </a:pPr>
            <a:r>
              <a:rPr b="1" lang="ru-RU" sz="2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Родительское собрание с учащимися, представителями автошколы и Госавтоинспекцией УМВД России по Забайкальскому краю</a:t>
            </a:r>
            <a:endParaRPr b="0" lang="ru-RU" sz="2600" spc="-1" strike="noStrike">
              <a:latin typeface="XO Orie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4" dur="indefinite" restart="never" nodeType="tmRoot">
          <p:childTnLst>
            <p:seq>
              <p:cTn id="115" dur="indefinite" nodeType="mainSeq"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nodeType="afterEffect" fill="hold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 additive="repl">
                                        <p:cTn id="120" dur="75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750"/>
                            </p:stCondLst>
                            <p:childTnLst>
                              <p:par>
                                <p:cTn id="122" nodeType="afterEffect" fill="hold" presetClass="entr" presetID="22" presetSubtype="1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 additive="repl">
                                        <p:cTn id="124" dur="75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Рисунок 3" descr=""/>
          <p:cNvPicPr/>
          <p:nvPr/>
        </p:nvPicPr>
        <p:blipFill>
          <a:blip r:embed="rId1"/>
          <a:stretch/>
        </p:blipFill>
        <p:spPr>
          <a:xfrm>
            <a:off x="0" y="0"/>
            <a:ext cx="902160" cy="902160"/>
          </a:xfrm>
          <a:prstGeom prst="rect">
            <a:avLst/>
          </a:prstGeom>
          <a:ln w="0">
            <a:noFill/>
          </a:ln>
        </p:spPr>
      </p:pic>
      <p:pic>
        <p:nvPicPr>
          <p:cNvPr id="248" name="Рисунок 1" descr=""/>
          <p:cNvPicPr/>
          <p:nvPr/>
        </p:nvPicPr>
        <p:blipFill>
          <a:blip r:embed="rId2"/>
          <a:stretch/>
        </p:blipFill>
        <p:spPr>
          <a:xfrm>
            <a:off x="1580760" y="488520"/>
            <a:ext cx="9752040" cy="6302880"/>
          </a:xfrm>
          <a:prstGeom prst="rect">
            <a:avLst/>
          </a:prstGeom>
          <a:ln w="0">
            <a:noFill/>
          </a:ln>
        </p:spPr>
      </p:pic>
      <p:pic>
        <p:nvPicPr>
          <p:cNvPr id="249" name="Рисунок 2" descr=""/>
          <p:cNvPicPr/>
          <p:nvPr/>
        </p:nvPicPr>
        <p:blipFill>
          <a:blip r:embed="rId3"/>
          <a:stretch/>
        </p:blipFill>
        <p:spPr>
          <a:xfrm>
            <a:off x="1458000" y="488520"/>
            <a:ext cx="9950040" cy="6302880"/>
          </a:xfrm>
          <a:prstGeom prst="rect">
            <a:avLst/>
          </a:prstGeom>
          <a:ln w="0">
            <a:noFill/>
          </a:ln>
        </p:spPr>
      </p:pic>
      <p:sp>
        <p:nvSpPr>
          <p:cNvPr id="250" name="Прямоугольник 4"/>
          <p:cNvSpPr/>
          <p:nvPr/>
        </p:nvSpPr>
        <p:spPr>
          <a:xfrm>
            <a:off x="763560" y="-70200"/>
            <a:ext cx="11055960" cy="558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10000"/>
              </a:lnSpc>
              <a:spcAft>
                <a:spcPts val="799"/>
              </a:spcAft>
              <a:buNone/>
            </a:pPr>
            <a:r>
              <a:rPr b="1" lang="ru-RU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Работа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1" lang="ru-RU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группы автошколы в возрасте 16-17 лет</a:t>
            </a:r>
            <a:endParaRPr b="0" lang="ru-RU" sz="2800" spc="-1" strike="noStrike">
              <a:latin typeface="XO Orie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25" dur="indefinite" restart="never" nodeType="tmRoot">
          <p:childTnLst>
            <p:seq>
              <p:cTn id="126" dur="indefinite" nodeType="mainSeq"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nodeType="afterEffect" fill="hold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 additive="repl">
                                        <p:cTn id="131" dur="2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3" nodeType="afterEffect" fill="hold" presetClass="entr" presetID="22" presetSubtype="1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 additive="repl">
                                        <p:cTn id="135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Рисунок 3" descr=""/>
          <p:cNvPicPr/>
          <p:nvPr/>
        </p:nvPicPr>
        <p:blipFill>
          <a:blip r:embed="rId1"/>
          <a:stretch/>
        </p:blipFill>
        <p:spPr>
          <a:xfrm>
            <a:off x="0" y="0"/>
            <a:ext cx="902160" cy="902160"/>
          </a:xfrm>
          <a:prstGeom prst="rect">
            <a:avLst/>
          </a:prstGeom>
          <a:ln w="0">
            <a:noFill/>
          </a:ln>
        </p:spPr>
      </p:pic>
      <p:sp>
        <p:nvSpPr>
          <p:cNvPr id="252" name="Прямоугольник 4"/>
          <p:cNvSpPr/>
          <p:nvPr/>
        </p:nvSpPr>
        <p:spPr>
          <a:xfrm>
            <a:off x="905040" y="0"/>
            <a:ext cx="11055960" cy="558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10000"/>
              </a:lnSpc>
              <a:spcAft>
                <a:spcPts val="799"/>
              </a:spcAft>
              <a:buNone/>
            </a:pPr>
            <a:r>
              <a:rPr b="1" lang="ru-RU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Работа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1" lang="ru-RU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группы автошколы в возрасте 16-17 лет</a:t>
            </a:r>
            <a:endParaRPr b="0" lang="ru-RU" sz="2800" spc="-1" strike="noStrike">
              <a:latin typeface="XO Oriel"/>
            </a:endParaRPr>
          </a:p>
        </p:txBody>
      </p:sp>
      <p:pic>
        <p:nvPicPr>
          <p:cNvPr id="253" name="Рисунок 5" descr=""/>
          <p:cNvPicPr/>
          <p:nvPr/>
        </p:nvPicPr>
        <p:blipFill>
          <a:blip r:embed="rId2"/>
          <a:srcRect l="0" t="0" r="-1360" b="0"/>
          <a:stretch/>
        </p:blipFill>
        <p:spPr>
          <a:xfrm>
            <a:off x="1362240" y="558720"/>
            <a:ext cx="9396360" cy="6140880"/>
          </a:xfrm>
          <a:prstGeom prst="rect">
            <a:avLst/>
          </a:prstGeom>
          <a:ln w="0">
            <a:noFill/>
          </a:ln>
        </p:spPr>
      </p:pic>
      <p:pic>
        <p:nvPicPr>
          <p:cNvPr id="254" name="Рисунок 6" descr=""/>
          <p:cNvPicPr/>
          <p:nvPr/>
        </p:nvPicPr>
        <p:blipFill>
          <a:blip r:embed="rId3"/>
          <a:stretch/>
        </p:blipFill>
        <p:spPr>
          <a:xfrm>
            <a:off x="1339560" y="479520"/>
            <a:ext cx="9418680" cy="6378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6" dur="indefinite" restart="never" nodeType="tmRoot">
          <p:childTnLst>
            <p:seq>
              <p:cTn id="137" dur="indefinite" nodeType="mainSeq"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nodeType="afterEffect" fill="hold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 additive="repl">
                                        <p:cTn id="142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nodeType="afterEffect" fill="hold" presetClass="entr" presetID="22" presetSubtype="1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 additive="repl">
                                        <p:cTn id="146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Рисунок 7" descr=""/>
          <p:cNvPicPr/>
          <p:nvPr/>
        </p:nvPicPr>
        <p:blipFill>
          <a:blip r:embed="rId1"/>
          <a:stretch/>
        </p:blipFill>
        <p:spPr>
          <a:xfrm>
            <a:off x="0" y="0"/>
            <a:ext cx="902160" cy="902160"/>
          </a:xfrm>
          <a:prstGeom prst="rect">
            <a:avLst/>
          </a:prstGeom>
          <a:ln w="0">
            <a:noFill/>
          </a:ln>
        </p:spPr>
      </p:pic>
      <p:sp>
        <p:nvSpPr>
          <p:cNvPr id="256" name="Прямоугольник 8"/>
          <p:cNvSpPr/>
          <p:nvPr/>
        </p:nvSpPr>
        <p:spPr>
          <a:xfrm>
            <a:off x="0" y="1178280"/>
            <a:ext cx="2589840" cy="109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10000"/>
              </a:lnSpc>
              <a:spcAft>
                <a:spcPts val="799"/>
              </a:spcAft>
              <a:buNone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 </a:t>
            </a: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СВИДЕТЕЛЬСТВО ОБ ОКОНЧАНИИ КУРСОВ</a:t>
            </a:r>
            <a:r>
              <a:rPr b="1" lang="en-US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(</a:t>
            </a: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образец</a:t>
            </a:r>
            <a:r>
              <a:rPr b="1" lang="en-US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)</a:t>
            </a:r>
            <a:endParaRPr b="0" lang="ru-RU" sz="2000" spc="-1" strike="noStrike">
              <a:latin typeface="XO Oriel"/>
            </a:endParaRPr>
          </a:p>
        </p:txBody>
      </p:sp>
      <p:pic>
        <p:nvPicPr>
          <p:cNvPr id="257" name="Рисунок 1" descr=""/>
          <p:cNvPicPr/>
          <p:nvPr/>
        </p:nvPicPr>
        <p:blipFill>
          <a:blip r:embed="rId2"/>
          <a:srcRect l="15139" t="13716" r="9240" b="11626"/>
          <a:stretch/>
        </p:blipFill>
        <p:spPr>
          <a:xfrm rot="16200000">
            <a:off x="3961800" y="-1371240"/>
            <a:ext cx="6857640" cy="9601200"/>
          </a:xfrm>
          <a:prstGeom prst="rect">
            <a:avLst/>
          </a:prstGeom>
          <a:ln w="0">
            <a:noFill/>
          </a:ln>
        </p:spPr>
      </p:pic>
      <p:sp>
        <p:nvSpPr>
          <p:cNvPr id="258" name="Стрелка вправо 6"/>
          <p:cNvSpPr/>
          <p:nvPr/>
        </p:nvSpPr>
        <p:spPr>
          <a:xfrm>
            <a:off x="1020600" y="2284920"/>
            <a:ext cx="2354040" cy="385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9" name="Прямоугольник 2"/>
          <p:cNvSpPr/>
          <p:nvPr/>
        </p:nvSpPr>
        <p:spPr>
          <a:xfrm>
            <a:off x="4416480" y="3776400"/>
            <a:ext cx="1181520" cy="2016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e7e6e6">
                <a:lumMod val="9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Фамилия</a:t>
            </a:r>
            <a:endParaRPr b="0" lang="ru-RU" sz="1400" spc="-1" strike="noStrike">
              <a:latin typeface="XO Oriel"/>
            </a:endParaRPr>
          </a:p>
        </p:txBody>
      </p:sp>
      <p:sp>
        <p:nvSpPr>
          <p:cNvPr id="260" name="Прямоугольник 8"/>
          <p:cNvSpPr/>
          <p:nvPr/>
        </p:nvSpPr>
        <p:spPr>
          <a:xfrm>
            <a:off x="4106520" y="4049280"/>
            <a:ext cx="1811520" cy="2016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e7e6e6">
                <a:lumMod val="9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Имя Отчество</a:t>
            </a:r>
            <a:endParaRPr b="0" lang="ru-RU" sz="1400" spc="-1" strike="noStrike">
              <a:latin typeface="XO Oriel"/>
            </a:endParaRPr>
          </a:p>
        </p:txBody>
      </p:sp>
      <p:sp>
        <p:nvSpPr>
          <p:cNvPr id="261" name="Прямоугольник 9"/>
          <p:cNvSpPr/>
          <p:nvPr/>
        </p:nvSpPr>
        <p:spPr>
          <a:xfrm>
            <a:off x="3888720" y="4452840"/>
            <a:ext cx="527400" cy="2016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e7e6e6">
                <a:lumMod val="9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2" name="Прямоугольник 10"/>
          <p:cNvSpPr/>
          <p:nvPr/>
        </p:nvSpPr>
        <p:spPr>
          <a:xfrm>
            <a:off x="4654080" y="4452840"/>
            <a:ext cx="821880" cy="2016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e7e6e6">
                <a:lumMod val="9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47" dur="indefinite" restart="never" nodeType="tmRoot">
          <p:childTnLst>
            <p:seq>
              <p:cTn id="148" dur="indefinite" nodeType="mainSeq"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nodeType="afterEffect" fill="remove" presetClass="emph" presetID="27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52" dur="500" autoRev="1" fill="remove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>
                                      <p:cBhvr>
                                        <p:cTn id="153" dur="500" autoRev="1" fill="remove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54" dur="500" autoRev="1" fill="remove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500" autoRev="1" fill="remove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Рисунок 3" descr=""/>
          <p:cNvPicPr/>
          <p:nvPr/>
        </p:nvPicPr>
        <p:blipFill>
          <a:blip r:embed="rId1"/>
          <a:stretch/>
        </p:blipFill>
        <p:spPr>
          <a:xfrm>
            <a:off x="0" y="0"/>
            <a:ext cx="902160" cy="902160"/>
          </a:xfrm>
          <a:prstGeom prst="rect">
            <a:avLst/>
          </a:prstGeom>
          <a:ln w="0">
            <a:noFill/>
          </a:ln>
        </p:spPr>
      </p:pic>
      <p:sp>
        <p:nvSpPr>
          <p:cNvPr id="178" name="Прямоугольник 4"/>
          <p:cNvSpPr/>
          <p:nvPr/>
        </p:nvSpPr>
        <p:spPr>
          <a:xfrm>
            <a:off x="809640" y="-19800"/>
            <a:ext cx="11289240" cy="89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10000"/>
              </a:lnSpc>
              <a:spcAft>
                <a:spcPts val="799"/>
              </a:spcAft>
              <a:buNone/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Количество ДТП по Забайкальскому краю</a:t>
            </a:r>
            <a:br>
              <a:rPr sz="2400"/>
            </a:br>
            <a:r>
              <a:rPr b="1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 участием водителей механических транспортных средств в возрасте до 16 лет </a:t>
            </a:r>
            <a:endParaRPr b="0" lang="ru-RU" sz="2400" spc="-1" strike="noStrike">
              <a:latin typeface="XO Oriel"/>
            </a:endParaRPr>
          </a:p>
        </p:txBody>
      </p:sp>
      <p:graphicFrame>
        <p:nvGraphicFramePr>
          <p:cNvPr id="179" name="Диаграмма 7"/>
          <p:cNvGraphicFramePr/>
          <p:nvPr/>
        </p:nvGraphicFramePr>
        <p:xfrm>
          <a:off x="0" y="922320"/>
          <a:ext cx="12191760" cy="595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Рисунок 3" descr=""/>
          <p:cNvPicPr/>
          <p:nvPr/>
        </p:nvPicPr>
        <p:blipFill>
          <a:blip r:embed="rId1"/>
          <a:stretch/>
        </p:blipFill>
        <p:spPr>
          <a:xfrm>
            <a:off x="0" y="0"/>
            <a:ext cx="902160" cy="902160"/>
          </a:xfrm>
          <a:prstGeom prst="rect">
            <a:avLst/>
          </a:prstGeom>
          <a:ln w="0">
            <a:noFill/>
          </a:ln>
        </p:spPr>
      </p:pic>
      <p:sp>
        <p:nvSpPr>
          <p:cNvPr id="181" name="Прямоугольник 4"/>
          <p:cNvSpPr/>
          <p:nvPr/>
        </p:nvSpPr>
        <p:spPr>
          <a:xfrm>
            <a:off x="1044720" y="0"/>
            <a:ext cx="11055960" cy="94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1 этап. </a:t>
            </a:r>
            <a:r>
              <a:rPr b="1" lang="ru-RU" sz="2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Изучение нормативно-правовых актов, регламентирующих деятельность автошколы </a:t>
            </a:r>
            <a:endParaRPr b="0" lang="ru-RU" sz="2800" spc="-1" strike="noStrike">
              <a:latin typeface="XO Oriel"/>
            </a:endParaRPr>
          </a:p>
        </p:txBody>
      </p:sp>
      <p:sp>
        <p:nvSpPr>
          <p:cNvPr id="182" name="Прямоугольник 6"/>
          <p:cNvSpPr/>
          <p:nvPr/>
        </p:nvSpPr>
        <p:spPr>
          <a:xfrm>
            <a:off x="451440" y="1415880"/>
            <a:ext cx="11310840" cy="520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44440" indent="-514440" algn="just">
              <a:lnSpc>
                <a:spcPct val="15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Федеральный закон от 10.12.1995 г. №196-ФЗ «О безопасности дорожного движения»;</a:t>
            </a:r>
            <a:endParaRPr b="0" lang="ru-RU" sz="2800" spc="-1" strike="noStrike">
              <a:latin typeface="XO Oriel"/>
            </a:endParaRPr>
          </a:p>
          <a:p>
            <a:pPr marL="244440" indent="-514440" algn="just">
              <a:lnSpc>
                <a:spcPct val="15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Федеральный закон от 29.12.2012 г. № 273-ФЗ «Об образовании в Российской Федерации»;</a:t>
            </a:r>
            <a:endParaRPr b="0" lang="ru-RU" sz="2800" spc="-1" strike="noStrike">
              <a:latin typeface="XO Oriel"/>
            </a:endParaRPr>
          </a:p>
          <a:p>
            <a:pPr marL="244440" indent="-514440" algn="just">
              <a:lnSpc>
                <a:spcPct val="15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Постановление Правительства РФ от 01.11.2013 г. № 980 «Об утверждении Правил разработки примерных программ профессионального обучения водителей транспортных средств соответствующих категорий и подкатегорий»;</a:t>
            </a:r>
            <a:endParaRPr b="0" lang="ru-RU" sz="2800" spc="-1" strike="noStrike">
              <a:latin typeface="XO Orie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Рисунок 3" descr=""/>
          <p:cNvPicPr/>
          <p:nvPr/>
        </p:nvPicPr>
        <p:blipFill>
          <a:blip r:embed="rId1"/>
          <a:stretch/>
        </p:blipFill>
        <p:spPr>
          <a:xfrm>
            <a:off x="0" y="0"/>
            <a:ext cx="902160" cy="902160"/>
          </a:xfrm>
          <a:prstGeom prst="rect">
            <a:avLst/>
          </a:prstGeom>
          <a:ln w="0">
            <a:noFill/>
          </a:ln>
        </p:spPr>
      </p:pic>
      <p:sp>
        <p:nvSpPr>
          <p:cNvPr id="184" name="Прямоугольник 4"/>
          <p:cNvSpPr/>
          <p:nvPr/>
        </p:nvSpPr>
        <p:spPr>
          <a:xfrm>
            <a:off x="1044720" y="0"/>
            <a:ext cx="11055960" cy="51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28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 </a:t>
            </a:r>
            <a:endParaRPr b="0" lang="ru-RU" sz="2800" spc="-1" strike="noStrike">
              <a:latin typeface="XO Oriel"/>
            </a:endParaRPr>
          </a:p>
        </p:txBody>
      </p:sp>
      <p:sp>
        <p:nvSpPr>
          <p:cNvPr id="185" name="Прямоугольник 6"/>
          <p:cNvSpPr/>
          <p:nvPr/>
        </p:nvSpPr>
        <p:spPr>
          <a:xfrm>
            <a:off x="905040" y="124200"/>
            <a:ext cx="10540800" cy="6742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44440" indent="-514440" algn="just">
              <a:lnSpc>
                <a:spcPct val="13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Приказ МВД РФ от 04.02.2019 №50 «Об утверждении порядка выдачи заключений о соответствии установленным требованиям учебно-материальной базы организаций, осуществляющих образовательную деятельность и реализующих основные программы профессионального обучения водителей транспортных средств соответствующих категорий и подкатегорий, и соискателей лицензий на осуществление образовательной деятельности по указанным программам»;</a:t>
            </a:r>
            <a:endParaRPr b="0" lang="ru-RU" sz="2800" spc="-1" strike="noStrike">
              <a:latin typeface="XO Oriel"/>
            </a:endParaRPr>
          </a:p>
          <a:p>
            <a:pPr marL="244440" indent="-514440" algn="just">
              <a:lnSpc>
                <a:spcPct val="13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Приказ Министерства просвещения РФ от 08.11.2021 г. №808 «Об утверждении примерных программ профессионального обучения водителей транспортных средств соответствующих категорий и подкатегорий».</a:t>
            </a:r>
            <a:endParaRPr b="0" lang="ru-RU" sz="2800" spc="-1" strike="noStrike">
              <a:latin typeface="XO Orie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Рисунок 3" descr=""/>
          <p:cNvPicPr/>
          <p:nvPr/>
        </p:nvPicPr>
        <p:blipFill>
          <a:blip r:embed="rId1"/>
          <a:stretch/>
        </p:blipFill>
        <p:spPr>
          <a:xfrm>
            <a:off x="0" y="0"/>
            <a:ext cx="902160" cy="902160"/>
          </a:xfrm>
          <a:prstGeom prst="rect">
            <a:avLst/>
          </a:prstGeom>
          <a:ln w="0">
            <a:noFill/>
          </a:ln>
        </p:spPr>
      </p:pic>
      <p:sp>
        <p:nvSpPr>
          <p:cNvPr id="187" name="Прямоугольник 4"/>
          <p:cNvSpPr/>
          <p:nvPr/>
        </p:nvSpPr>
        <p:spPr>
          <a:xfrm>
            <a:off x="905040" y="-135000"/>
            <a:ext cx="11283840" cy="102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10000"/>
              </a:lnSpc>
              <a:spcAft>
                <a:spcPts val="799"/>
              </a:spcAft>
              <a:buNone/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 этап. </a:t>
            </a:r>
            <a:r>
              <a:rPr b="1" lang="ru-RU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Разработка образовательной программы профессиональной подготовки водителей транспортных средств категории «В»</a:t>
            </a:r>
            <a:endParaRPr b="0" lang="ru-RU" sz="2800" spc="-1" strike="noStrike">
              <a:latin typeface="XO Oriel"/>
            </a:endParaRPr>
          </a:p>
        </p:txBody>
      </p:sp>
      <p:sp>
        <p:nvSpPr>
          <p:cNvPr id="188" name="Текстовое поле 1"/>
          <p:cNvSpPr/>
          <p:nvPr/>
        </p:nvSpPr>
        <p:spPr>
          <a:xfrm>
            <a:off x="142560" y="1040400"/>
            <a:ext cx="11904120" cy="571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20000"/>
              </a:lnSpc>
              <a:buNone/>
            </a:pPr>
            <a:r>
              <a:rPr b="0" i="1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СОДЕРЖАНИЕ ПРОГРАММЫ</a:t>
            </a:r>
            <a:endParaRPr b="0" lang="ru-RU" sz="2000" spc="-1" strike="noStrike">
              <a:latin typeface="XO Oriel"/>
            </a:endParaRPr>
          </a:p>
          <a:p>
            <a:pPr>
              <a:lnSpc>
                <a:spcPct val="120000"/>
              </a:lnSpc>
              <a:buNone/>
            </a:pPr>
            <a:r>
              <a:rPr b="0" lang="ru-RU" sz="192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I. ПОЯСНИТЕЛЬНАЯ ЗАПИСКА</a:t>
            </a:r>
            <a:endParaRPr b="0" lang="ru-RU" sz="1920" spc="-1" strike="noStrike">
              <a:latin typeface="XO Oriel"/>
            </a:endParaRPr>
          </a:p>
          <a:p>
            <a:pPr>
              <a:lnSpc>
                <a:spcPct val="120000"/>
              </a:lnSpc>
              <a:buNone/>
            </a:pPr>
            <a:r>
              <a:rPr b="0" lang="ru-RU" sz="192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II. УЧЕБНЫЙ ПЛАН</a:t>
            </a:r>
            <a:endParaRPr b="0" lang="ru-RU" sz="1920" spc="-1" strike="noStrike">
              <a:latin typeface="XO Oriel"/>
            </a:endParaRPr>
          </a:p>
          <a:p>
            <a:pPr>
              <a:lnSpc>
                <a:spcPct val="120000"/>
              </a:lnSpc>
              <a:buNone/>
            </a:pPr>
            <a:r>
              <a:rPr b="0" lang="ru-RU" sz="192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III. РАБОЧИЕ ПРОГРАММЫ УЧЕБНЫХ ПРЕДМЕТОВ</a:t>
            </a:r>
            <a:endParaRPr b="0" lang="ru-RU" sz="1920" spc="-1" strike="noStrike">
              <a:latin typeface="XO Oriel"/>
            </a:endParaRPr>
          </a:p>
          <a:p>
            <a:pPr>
              <a:lnSpc>
                <a:spcPct val="120000"/>
              </a:lnSpc>
              <a:buNone/>
            </a:pPr>
            <a:r>
              <a:rPr b="0" lang="ru-RU" sz="192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III.1. Базовый цикл программы</a:t>
            </a:r>
            <a:endParaRPr b="0" lang="ru-RU" sz="1920" spc="-1" strike="noStrike">
              <a:latin typeface="XO Oriel"/>
            </a:endParaRPr>
          </a:p>
          <a:p>
            <a:pPr>
              <a:lnSpc>
                <a:spcPct val="120000"/>
              </a:lnSpc>
              <a:buNone/>
            </a:pPr>
            <a:r>
              <a:rPr b="0" lang="ru-RU" sz="192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III.2. Специальный цикл программы</a:t>
            </a:r>
            <a:endParaRPr b="0" lang="ru-RU" sz="1920" spc="-1" strike="noStrike">
              <a:latin typeface="XO Oriel"/>
            </a:endParaRPr>
          </a:p>
          <a:p>
            <a:pPr>
              <a:lnSpc>
                <a:spcPct val="120000"/>
              </a:lnSpc>
              <a:buNone/>
            </a:pPr>
            <a:r>
              <a:rPr b="0" lang="ru-RU" sz="192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III.3. Профессиональный цикл программы</a:t>
            </a:r>
            <a:endParaRPr b="0" lang="ru-RU" sz="1920" spc="-1" strike="noStrike">
              <a:latin typeface="XO Oriel"/>
            </a:endParaRPr>
          </a:p>
          <a:p>
            <a:pPr>
              <a:lnSpc>
                <a:spcPct val="120000"/>
              </a:lnSpc>
              <a:buNone/>
            </a:pPr>
            <a:r>
              <a:rPr b="0" lang="ru-RU" sz="192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IV. ПЛАНИРУЕМЫЕ РЕЗУЛЬТАТЫ ОСВОЕНИЕ ПРОГРАММЫ</a:t>
            </a:r>
            <a:endParaRPr b="0" lang="ru-RU" sz="1920" spc="-1" strike="noStrike">
              <a:latin typeface="XO Oriel"/>
            </a:endParaRPr>
          </a:p>
          <a:p>
            <a:pPr>
              <a:lnSpc>
                <a:spcPct val="120000"/>
              </a:lnSpc>
              <a:buNone/>
            </a:pPr>
            <a:r>
              <a:rPr b="0" lang="ru-RU" sz="192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V. УСЛОВИЯ РЕАЛИЗАЦИИ ПРОГРАММЫ (Перечень оборудования учебного кабинета)</a:t>
            </a:r>
            <a:endParaRPr b="0" lang="ru-RU" sz="1920" spc="-1" strike="noStrike">
              <a:latin typeface="XO Oriel"/>
            </a:endParaRPr>
          </a:p>
          <a:p>
            <a:pPr>
              <a:lnSpc>
                <a:spcPct val="120000"/>
              </a:lnSpc>
              <a:buNone/>
            </a:pPr>
            <a:r>
              <a:rPr b="0" lang="ru-RU" sz="192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VI. СИСТЕМА ОЦЕНКИ РЕЗУЛЬТАТОВ ОСВОЕНИЯ ПРОГРАММЫ</a:t>
            </a:r>
            <a:endParaRPr b="0" lang="ru-RU" sz="1920" spc="-1" strike="noStrike">
              <a:latin typeface="XO Oriel"/>
            </a:endParaRPr>
          </a:p>
          <a:p>
            <a:pPr>
              <a:lnSpc>
                <a:spcPct val="120000"/>
              </a:lnSpc>
              <a:buNone/>
            </a:pPr>
            <a:r>
              <a:rPr b="0" lang="ru-RU" sz="192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Контрольно-оценочные средства проверки теоретических знаний при проведении квалификационного экзамена</a:t>
            </a:r>
            <a:endParaRPr b="0" lang="ru-RU" sz="1920" spc="-1" strike="noStrike">
              <a:latin typeface="XO Oriel"/>
            </a:endParaRPr>
          </a:p>
          <a:p>
            <a:pPr>
              <a:lnSpc>
                <a:spcPct val="120000"/>
              </a:lnSpc>
              <a:buNone/>
            </a:pPr>
            <a:r>
              <a:rPr b="0" lang="ru-RU" sz="192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Контрольно-оценочные средства проверки навыков управления транспортным средством. Маневры на закрытой площадке (Этап 1)</a:t>
            </a:r>
            <a:endParaRPr b="0" lang="ru-RU" sz="1920" spc="-1" strike="noStrike">
              <a:latin typeface="XO Oriel"/>
            </a:endParaRPr>
          </a:p>
          <a:p>
            <a:pPr>
              <a:lnSpc>
                <a:spcPct val="120000"/>
              </a:lnSpc>
              <a:buNone/>
            </a:pPr>
            <a:r>
              <a:rPr b="0" lang="ru-RU" sz="192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Контрольно-оценочные средства проверки навыков управления транспортным средством в условиях дорожного движения (Этап 2)</a:t>
            </a:r>
            <a:endParaRPr b="0" lang="ru-RU" sz="1920" spc="-1" strike="noStrike">
              <a:latin typeface="XO Oriel"/>
            </a:endParaRPr>
          </a:p>
          <a:p>
            <a:pPr>
              <a:lnSpc>
                <a:spcPct val="120000"/>
              </a:lnSpc>
              <a:buNone/>
            </a:pPr>
            <a:r>
              <a:rPr b="0" lang="ru-RU" sz="192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VII. УЧЕБНО-МЕТОДИЧЕСКИЕ МАТЕРИАЛЫ, ОБЕСПЕЧИВАЮЩИЕ РЕАЛИЗАЦИЮ ПРОГРАММЫ</a:t>
            </a:r>
            <a:endParaRPr b="0" lang="ru-RU" sz="1920" spc="-1" strike="noStrike">
              <a:latin typeface="XO Orie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Прямоугольник 4"/>
          <p:cNvSpPr/>
          <p:nvPr/>
        </p:nvSpPr>
        <p:spPr>
          <a:xfrm>
            <a:off x="907920" y="-54000"/>
            <a:ext cx="11283840" cy="491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10000"/>
              </a:lnSpc>
              <a:spcAft>
                <a:spcPts val="799"/>
              </a:spcAft>
              <a:buNone/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II. УЧЕБНЫЙ ПЛАН</a:t>
            </a:r>
            <a:endParaRPr b="0" lang="ru-RU" sz="2400" spc="-1" strike="noStrike">
              <a:latin typeface="XO Oriel"/>
            </a:endParaRPr>
          </a:p>
        </p:txBody>
      </p:sp>
      <p:graphicFrame>
        <p:nvGraphicFramePr>
          <p:cNvPr id="190" name="Таблица 1"/>
          <p:cNvGraphicFramePr/>
          <p:nvPr/>
        </p:nvGraphicFramePr>
        <p:xfrm>
          <a:off x="65880" y="311760"/>
          <a:ext cx="12018960" cy="4693320"/>
        </p:xfrm>
        <a:graphic>
          <a:graphicData uri="http://schemas.openxmlformats.org/drawingml/2006/table">
            <a:tbl>
              <a:tblPr/>
              <a:tblGrid>
                <a:gridCol w="8692920"/>
                <a:gridCol w="914760"/>
                <a:gridCol w="1200600"/>
                <a:gridCol w="1210680"/>
              </a:tblGrid>
              <a:tr h="324360">
                <a:tc rowSpan="3">
                  <a:txBody>
                    <a:bodyPr lIns="24480" rIns="24480" tIns="40320" bIns="403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Учебные предметы</a:t>
                      </a:r>
                      <a:endParaRPr b="0" lang="ru-RU" sz="1600" spc="-1" strike="noStrike">
                        <a:latin typeface="XO Oriel"/>
                      </a:endParaRPr>
                    </a:p>
                  </a:txBody>
                  <a:tcPr anchor="ctr" marL="24480" marR="244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gridSpan="3">
                  <a:txBody>
                    <a:bodyPr lIns="24480" rIns="24480" tIns="40320" bIns="403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Количество часов</a:t>
                      </a:r>
                      <a:endParaRPr b="0" lang="ru-RU" sz="1600" spc="-1" strike="noStrike">
                        <a:latin typeface="XO Oriel"/>
                      </a:endParaRPr>
                    </a:p>
                  </a:txBody>
                  <a:tcPr anchor="ctr" marL="24480" marR="244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hMerge="1"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  <a:tr h="294120">
                <a:tc vMerge="1"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rowSpan="2">
                  <a:txBody>
                    <a:bodyPr lIns="24480" rIns="24480" tIns="40320" bIns="403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Всего</a:t>
                      </a:r>
                      <a:endParaRPr b="0" lang="ru-RU" sz="1600" spc="-1" strike="noStrike">
                        <a:latin typeface="XO Oriel"/>
                      </a:endParaRPr>
                    </a:p>
                  </a:txBody>
                  <a:tcPr anchor="ctr" marL="24480" marR="244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gridSpan="2">
                  <a:txBody>
                    <a:bodyPr lIns="24480" rIns="24480" tIns="40320" bIns="403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В том числе</a:t>
                      </a:r>
                      <a:endParaRPr b="0" lang="ru-RU" sz="1400" spc="-1" strike="noStrike">
                        <a:latin typeface="XO Oriel"/>
                      </a:endParaRPr>
                    </a:p>
                  </a:txBody>
                  <a:tcPr anchor="ctr" marL="24480" marR="244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hMerge="1"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  <a:tr h="507240">
                <a:tc vMerge="1"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vMerge="1"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lIns="24480" rIns="24480" tIns="40320" bIns="403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Теоретические занятия</a:t>
                      </a:r>
                      <a:endParaRPr b="0" lang="ru-RU" sz="1400" spc="-1" strike="noStrike">
                        <a:latin typeface="XO Oriel"/>
                      </a:endParaRPr>
                    </a:p>
                  </a:txBody>
                  <a:tcPr anchor="ctr" marL="24480" marR="244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24480" rIns="24480" tIns="40320" bIns="403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Практические занятия</a:t>
                      </a:r>
                      <a:endParaRPr b="0" lang="ru-RU" sz="1400" spc="-1" strike="noStrike">
                        <a:latin typeface="XO Oriel"/>
                      </a:endParaRPr>
                    </a:p>
                  </a:txBody>
                  <a:tcPr anchor="ctr" marL="24480" marR="244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24360">
                <a:tc gridSpan="4">
                  <a:txBody>
                    <a:bodyPr lIns="24480" rIns="24480" tIns="40320" bIns="403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Учебные предметы базового цикла</a:t>
                      </a:r>
                      <a:endParaRPr b="0" lang="ru-RU" sz="1600" spc="-1" strike="noStrike">
                        <a:latin typeface="XO Oriel"/>
                      </a:endParaRPr>
                    </a:p>
                  </a:txBody>
                  <a:tcPr anchor="ctr" marL="24480" marR="244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hMerge="1"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  <a:tr h="324360">
                <a:tc>
                  <a:txBody>
                    <a:bodyPr lIns="24480" rIns="24480" tIns="40320" bIns="4032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Основы законодательства Российской Федерации в сфере дорожного движения</a:t>
                      </a:r>
                      <a:endParaRPr b="0" lang="ru-RU" sz="1600" spc="-1" strike="noStrike">
                        <a:latin typeface="XO Oriel"/>
                      </a:endParaRPr>
                    </a:p>
                  </a:txBody>
                  <a:tcPr anchor="ctr" marL="24480" marR="244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24480" rIns="24480" tIns="40320" bIns="403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42</a:t>
                      </a:r>
                      <a:endParaRPr b="0" lang="ru-RU" sz="1600" spc="-1" strike="noStrike">
                        <a:latin typeface="XO Oriel"/>
                      </a:endParaRPr>
                    </a:p>
                  </a:txBody>
                  <a:tcPr anchor="ctr" marL="24480" marR="244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24480" rIns="24480" tIns="40320" bIns="403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30</a:t>
                      </a:r>
                      <a:endParaRPr b="0" lang="ru-RU" sz="1600" spc="-1" strike="noStrike">
                        <a:latin typeface="XO Oriel"/>
                      </a:endParaRPr>
                    </a:p>
                  </a:txBody>
                  <a:tcPr anchor="ctr" marL="24480" marR="244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24480" rIns="24480" tIns="40320" bIns="403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12</a:t>
                      </a:r>
                      <a:endParaRPr b="0" lang="ru-RU" sz="1600" spc="-1" strike="noStrike">
                        <a:latin typeface="XO Oriel"/>
                      </a:endParaRPr>
                    </a:p>
                  </a:txBody>
                  <a:tcPr anchor="ctr" marL="24480" marR="244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24360">
                <a:tc>
                  <a:txBody>
                    <a:bodyPr lIns="24480" rIns="24480" tIns="40320" bIns="4032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Психофизиологические основы деятельности водителя</a:t>
                      </a:r>
                      <a:endParaRPr b="0" lang="ru-RU" sz="1600" spc="-1" strike="noStrike">
                        <a:latin typeface="XO Oriel"/>
                      </a:endParaRPr>
                    </a:p>
                  </a:txBody>
                  <a:tcPr anchor="ctr" marL="24480" marR="244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24480" rIns="24480" tIns="40320" bIns="403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12</a:t>
                      </a:r>
                      <a:endParaRPr b="0" lang="ru-RU" sz="1600" spc="-1" strike="noStrike">
                        <a:latin typeface="XO Oriel"/>
                      </a:endParaRPr>
                    </a:p>
                  </a:txBody>
                  <a:tcPr anchor="ctr" marL="24480" marR="244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24480" rIns="24480" tIns="40320" bIns="403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8</a:t>
                      </a:r>
                      <a:endParaRPr b="0" lang="ru-RU" sz="1600" spc="-1" strike="noStrike">
                        <a:latin typeface="XO Oriel"/>
                      </a:endParaRPr>
                    </a:p>
                  </a:txBody>
                  <a:tcPr anchor="ctr" marL="24480" marR="244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24480" rIns="24480" tIns="40320" bIns="403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4</a:t>
                      </a:r>
                      <a:endParaRPr b="0" lang="ru-RU" sz="1600" spc="-1" strike="noStrike">
                        <a:latin typeface="XO Oriel"/>
                      </a:endParaRPr>
                    </a:p>
                  </a:txBody>
                  <a:tcPr anchor="ctr" marL="24480" marR="244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24360">
                <a:tc>
                  <a:txBody>
                    <a:bodyPr lIns="24480" rIns="24480" tIns="40320" bIns="4032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Основы управления транспортными средствами</a:t>
                      </a:r>
                      <a:endParaRPr b="0" lang="ru-RU" sz="1600" spc="-1" strike="noStrike">
                        <a:latin typeface="XO Oriel"/>
                      </a:endParaRPr>
                    </a:p>
                  </a:txBody>
                  <a:tcPr anchor="ctr" marL="24480" marR="244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24480" rIns="24480" tIns="40320" bIns="403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14</a:t>
                      </a:r>
                      <a:endParaRPr b="0" lang="ru-RU" sz="1600" spc="-1" strike="noStrike">
                        <a:latin typeface="XO Oriel"/>
                      </a:endParaRPr>
                    </a:p>
                  </a:txBody>
                  <a:tcPr anchor="ctr" marL="24480" marR="244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24480" rIns="24480" tIns="40320" bIns="403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12</a:t>
                      </a:r>
                      <a:endParaRPr b="0" lang="ru-RU" sz="1600" spc="-1" strike="noStrike">
                        <a:latin typeface="XO Oriel"/>
                      </a:endParaRPr>
                    </a:p>
                  </a:txBody>
                  <a:tcPr anchor="ctr" marL="24480" marR="244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24480" rIns="24480" tIns="40320" bIns="403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</a:t>
                      </a:r>
                      <a:endParaRPr b="0" lang="ru-RU" sz="1600" spc="-1" strike="noStrike">
                        <a:latin typeface="XO Oriel"/>
                      </a:endParaRPr>
                    </a:p>
                  </a:txBody>
                  <a:tcPr anchor="ctr" marL="24480" marR="244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24360">
                <a:tc>
                  <a:txBody>
                    <a:bodyPr lIns="24480" rIns="24480" tIns="40320" bIns="4032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Первая помощь при дорожно-транспортном происшествии</a:t>
                      </a:r>
                      <a:endParaRPr b="0" lang="ru-RU" sz="1600" spc="-1" strike="noStrike">
                        <a:latin typeface="XO Oriel"/>
                      </a:endParaRPr>
                    </a:p>
                  </a:txBody>
                  <a:tcPr anchor="ctr" marL="24480" marR="244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24480" rIns="24480" tIns="40320" bIns="403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16</a:t>
                      </a:r>
                      <a:endParaRPr b="0" lang="ru-RU" sz="1600" spc="-1" strike="noStrike">
                        <a:latin typeface="XO Oriel"/>
                      </a:endParaRPr>
                    </a:p>
                  </a:txBody>
                  <a:tcPr anchor="ctr" marL="24480" marR="244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24480" rIns="24480" tIns="40320" bIns="403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8</a:t>
                      </a:r>
                      <a:endParaRPr b="0" lang="ru-RU" sz="1600" spc="-1" strike="noStrike">
                        <a:latin typeface="XO Oriel"/>
                      </a:endParaRPr>
                    </a:p>
                  </a:txBody>
                  <a:tcPr anchor="ctr" marL="24480" marR="244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24480" rIns="24480" tIns="40320" bIns="403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8</a:t>
                      </a:r>
                      <a:endParaRPr b="0" lang="ru-RU" sz="1600" spc="-1" strike="noStrike">
                        <a:latin typeface="XO Oriel"/>
                      </a:endParaRPr>
                    </a:p>
                  </a:txBody>
                  <a:tcPr anchor="ctr" marL="24480" marR="244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24360">
                <a:tc gridSpan="4">
                  <a:txBody>
                    <a:bodyPr lIns="24480" rIns="24480" tIns="40320" bIns="403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Учебные предметы специального цикла</a:t>
                      </a:r>
                      <a:endParaRPr b="0" lang="ru-RU" sz="1600" spc="-1" strike="noStrike">
                        <a:latin typeface="XO Oriel"/>
                      </a:endParaRPr>
                    </a:p>
                  </a:txBody>
                  <a:tcPr anchor="ctr" marL="24480" marR="244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hMerge="1"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  <a:tr h="567720">
                <a:tc>
                  <a:txBody>
                    <a:bodyPr lIns="24480" rIns="24480" tIns="40320" bIns="4032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Устройство и техническое обслуживание транспортных средств категории «B» как объектов управления</a:t>
                      </a:r>
                      <a:endParaRPr b="0" lang="ru-RU" sz="1600" spc="-1" strike="noStrike">
                        <a:latin typeface="XO Oriel"/>
                      </a:endParaRPr>
                    </a:p>
                  </a:txBody>
                  <a:tcPr anchor="ctr" marL="24480" marR="244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24480" rIns="24480" tIns="40320" bIns="403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20</a:t>
                      </a:r>
                      <a:endParaRPr b="0" lang="ru-RU" sz="1600" spc="-1" strike="noStrike">
                        <a:latin typeface="XO Oriel"/>
                      </a:endParaRPr>
                    </a:p>
                  </a:txBody>
                  <a:tcPr anchor="ctr" marL="24480" marR="244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24480" rIns="24480" tIns="40320" bIns="403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18</a:t>
                      </a:r>
                      <a:endParaRPr b="0" lang="ru-RU" sz="1600" spc="-1" strike="noStrike">
                        <a:latin typeface="XO Oriel"/>
                      </a:endParaRPr>
                    </a:p>
                  </a:txBody>
                  <a:tcPr anchor="ctr" marL="24480" marR="244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24480" rIns="24480" tIns="40320" bIns="403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</a:t>
                      </a:r>
                      <a:endParaRPr b="0" lang="ru-RU" sz="1600" spc="-1" strike="noStrike">
                        <a:latin typeface="XO Oriel"/>
                      </a:endParaRPr>
                    </a:p>
                  </a:txBody>
                  <a:tcPr anchor="ctr" marL="24480" marR="244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24360">
                <a:tc>
                  <a:txBody>
                    <a:bodyPr lIns="24480" rIns="24480" tIns="40320" bIns="4032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Основы управления транспортными средствами категории «B»</a:t>
                      </a:r>
                      <a:endParaRPr b="0" lang="ru-RU" sz="1600" spc="-1" strike="noStrike">
                        <a:latin typeface="XO Oriel"/>
                      </a:endParaRPr>
                    </a:p>
                  </a:txBody>
                  <a:tcPr anchor="ctr" marL="24480" marR="244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24480" rIns="24480" tIns="40320" bIns="403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12</a:t>
                      </a:r>
                      <a:endParaRPr b="0" lang="ru-RU" sz="1600" spc="-1" strike="noStrike">
                        <a:latin typeface="XO Oriel"/>
                      </a:endParaRPr>
                    </a:p>
                  </a:txBody>
                  <a:tcPr anchor="ctr" marL="24480" marR="244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24480" rIns="24480" tIns="40320" bIns="403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8</a:t>
                      </a:r>
                      <a:endParaRPr b="0" lang="ru-RU" sz="1600" spc="-1" strike="noStrike">
                        <a:latin typeface="XO Oriel"/>
                      </a:endParaRPr>
                    </a:p>
                  </a:txBody>
                  <a:tcPr anchor="ctr" marL="24480" marR="244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24480" rIns="24480" tIns="40320" bIns="403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4</a:t>
                      </a:r>
                      <a:endParaRPr b="0" lang="ru-RU" sz="1600" spc="-1" strike="noStrike">
                        <a:latin typeface="XO Oriel"/>
                      </a:endParaRPr>
                    </a:p>
                  </a:txBody>
                  <a:tcPr anchor="ctr" marL="24480" marR="244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67720">
                <a:tc>
                  <a:txBody>
                    <a:bodyPr lIns="24480" rIns="24480" tIns="40320" bIns="4032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Вождение транспортных средств категории «B» (с механической трансмиссией/с автоматической трансмиссией)</a:t>
                      </a:r>
                      <a:endParaRPr b="0" lang="ru-RU" sz="1600" spc="-1" strike="noStrike">
                        <a:latin typeface="XO Oriel"/>
                      </a:endParaRPr>
                    </a:p>
                  </a:txBody>
                  <a:tcPr anchor="ctr" marL="24480" marR="244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24480" rIns="24480" tIns="40320" bIns="403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56/54</a:t>
                      </a:r>
                      <a:endParaRPr b="0" lang="ru-RU" sz="1600" spc="-1" strike="noStrike">
                        <a:latin typeface="XO Oriel"/>
                      </a:endParaRPr>
                    </a:p>
                  </a:txBody>
                  <a:tcPr anchor="ctr" marL="24480" marR="244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24480" rIns="24480" tIns="40320" bIns="403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</a:t>
                      </a:r>
                      <a:endParaRPr b="0" lang="ru-RU" sz="1600" spc="-1" strike="noStrike">
                        <a:latin typeface="XO Oriel"/>
                      </a:endParaRPr>
                    </a:p>
                  </a:txBody>
                  <a:tcPr anchor="ctr" marL="24480" marR="244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24480" rIns="24480" tIns="40320" bIns="403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56/54</a:t>
                      </a:r>
                      <a:endParaRPr b="0" lang="ru-RU" sz="1600" spc="-1" strike="noStrike">
                        <a:latin typeface="XO Oriel"/>
                      </a:endParaRPr>
                    </a:p>
                  </a:txBody>
                  <a:tcPr anchor="ctr" marL="24480" marR="244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24360">
                <a:tc gridSpan="4">
                  <a:txBody>
                    <a:bodyPr lIns="24480" rIns="24480" tIns="40320" bIns="403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Учебные предметы профессионального цикла</a:t>
                      </a:r>
                      <a:endParaRPr b="0" lang="ru-RU" sz="1600" spc="-1" strike="noStrike">
                        <a:latin typeface="XO Oriel"/>
                      </a:endParaRPr>
                    </a:p>
                  </a:txBody>
                  <a:tcPr anchor="ctr" marL="24480" marR="244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hMerge="1"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  <a:tr h="324360">
                <a:tc>
                  <a:txBody>
                    <a:bodyPr lIns="24480" rIns="24480" tIns="40320" bIns="4032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Организация и выполнение грузовых перевозок автомобильным транспортом</a:t>
                      </a:r>
                      <a:endParaRPr b="0" lang="ru-RU" sz="1600" spc="-1" strike="noStrike">
                        <a:latin typeface="XO Oriel"/>
                      </a:endParaRPr>
                    </a:p>
                  </a:txBody>
                  <a:tcPr anchor="ctr" marL="24480" marR="244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24480" rIns="24480" tIns="40320" bIns="403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8</a:t>
                      </a:r>
                      <a:endParaRPr b="0" lang="ru-RU" sz="1600" spc="-1" strike="noStrike">
                        <a:latin typeface="XO Oriel"/>
                      </a:endParaRPr>
                    </a:p>
                  </a:txBody>
                  <a:tcPr anchor="ctr" marL="24480" marR="244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24480" rIns="24480" tIns="40320" bIns="403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8</a:t>
                      </a:r>
                      <a:endParaRPr b="0" lang="ru-RU" sz="1600" spc="-1" strike="noStrike">
                        <a:latin typeface="XO Oriel"/>
                      </a:endParaRPr>
                    </a:p>
                  </a:txBody>
                  <a:tcPr anchor="ctr" marL="24480" marR="244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24480" rIns="24480" tIns="40320" bIns="403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</a:t>
                      </a:r>
                      <a:endParaRPr b="0" lang="ru-RU" sz="1600" spc="-1" strike="noStrike">
                        <a:latin typeface="XO Oriel"/>
                      </a:endParaRPr>
                    </a:p>
                  </a:txBody>
                  <a:tcPr anchor="ctr" marL="24480" marR="244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24360">
                <a:tc>
                  <a:txBody>
                    <a:bodyPr lIns="24480" rIns="24480" tIns="40320" bIns="4032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Организация и выполнение пассажирских перевозок автомобильным транспортом</a:t>
                      </a:r>
                      <a:endParaRPr b="0" lang="ru-RU" sz="1600" spc="-1" strike="noStrike">
                        <a:latin typeface="XO Oriel"/>
                      </a:endParaRPr>
                    </a:p>
                  </a:txBody>
                  <a:tcPr anchor="ctr" marL="24480" marR="244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24480" rIns="24480" tIns="40320" bIns="403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6</a:t>
                      </a:r>
                      <a:endParaRPr b="0" lang="ru-RU" sz="1600" spc="-1" strike="noStrike">
                        <a:latin typeface="XO Oriel"/>
                      </a:endParaRPr>
                    </a:p>
                  </a:txBody>
                  <a:tcPr anchor="ctr" marL="24480" marR="244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24480" rIns="24480" tIns="40320" bIns="403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6</a:t>
                      </a:r>
                      <a:endParaRPr b="0" lang="ru-RU" sz="1600" spc="-1" strike="noStrike">
                        <a:latin typeface="XO Oriel"/>
                      </a:endParaRPr>
                    </a:p>
                  </a:txBody>
                  <a:tcPr anchor="ctr" marL="24480" marR="244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24480" rIns="24480" tIns="40320" bIns="403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</a:t>
                      </a:r>
                      <a:endParaRPr b="0" lang="ru-RU" sz="1600" spc="-1" strike="noStrike">
                        <a:latin typeface="XO Oriel"/>
                      </a:endParaRPr>
                    </a:p>
                  </a:txBody>
                  <a:tcPr anchor="ctr" marL="24480" marR="244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24360">
                <a:tc gridSpan="4">
                  <a:txBody>
                    <a:bodyPr lIns="24480" rIns="24480" tIns="40320" bIns="403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Квалификационный экзамен</a:t>
                      </a:r>
                      <a:endParaRPr b="0" lang="ru-RU" sz="1600" spc="-1" strike="noStrike">
                        <a:latin typeface="XO Oriel"/>
                      </a:endParaRPr>
                    </a:p>
                  </a:txBody>
                  <a:tcPr anchor="ctr" marL="24480" marR="244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hMerge="1"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  <a:tr h="324360">
                <a:tc>
                  <a:txBody>
                    <a:bodyPr lIns="24480" rIns="24480" tIns="40320" bIns="4032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Квалификационный экзамен</a:t>
                      </a:r>
                      <a:endParaRPr b="0" lang="ru-RU" sz="1600" spc="-1" strike="noStrike">
                        <a:latin typeface="XO Oriel"/>
                      </a:endParaRPr>
                    </a:p>
                  </a:txBody>
                  <a:tcPr anchor="ctr" marL="24480" marR="244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24480" rIns="24480" tIns="40320" bIns="403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4</a:t>
                      </a:r>
                      <a:endParaRPr b="0" lang="ru-RU" sz="1600" spc="-1" strike="noStrike">
                        <a:latin typeface="XO Oriel"/>
                      </a:endParaRPr>
                    </a:p>
                  </a:txBody>
                  <a:tcPr anchor="ctr" marL="24480" marR="244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24480" rIns="24480" tIns="40320" bIns="403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</a:t>
                      </a:r>
                      <a:endParaRPr b="0" lang="ru-RU" sz="1600" spc="-1" strike="noStrike">
                        <a:latin typeface="XO Oriel"/>
                      </a:endParaRPr>
                    </a:p>
                  </a:txBody>
                  <a:tcPr anchor="ctr" marL="24480" marR="244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24480" rIns="24480" tIns="40320" bIns="403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</a:t>
                      </a:r>
                      <a:endParaRPr b="0" lang="ru-RU" sz="1600" spc="-1" strike="noStrike">
                        <a:latin typeface="XO Oriel"/>
                      </a:endParaRPr>
                    </a:p>
                  </a:txBody>
                  <a:tcPr anchor="ctr" marL="24480" marR="244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24360">
                <a:tc>
                  <a:txBody>
                    <a:bodyPr lIns="24480" rIns="24480" tIns="40320" bIns="40320" anchor="ctr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ИТОГО</a:t>
                      </a:r>
                      <a:endParaRPr b="0" lang="ru-RU" sz="1600" spc="-1" strike="noStrike">
                        <a:latin typeface="XO Oriel"/>
                      </a:endParaRPr>
                    </a:p>
                  </a:txBody>
                  <a:tcPr anchor="ctr" marL="24480" marR="244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24480" rIns="24480" tIns="40320" bIns="403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190/188</a:t>
                      </a:r>
                      <a:endParaRPr b="0" lang="ru-RU" sz="1600" spc="-1" strike="noStrike">
                        <a:latin typeface="XO Oriel"/>
                      </a:endParaRPr>
                    </a:p>
                  </a:txBody>
                  <a:tcPr anchor="ctr" marL="24480" marR="244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24480" rIns="24480" tIns="40320" bIns="403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100</a:t>
                      </a:r>
                      <a:endParaRPr b="0" lang="ru-RU" sz="1600" spc="-1" strike="noStrike">
                        <a:latin typeface="XO Oriel"/>
                      </a:endParaRPr>
                    </a:p>
                  </a:txBody>
                  <a:tcPr anchor="ctr" marL="24480" marR="244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24480" rIns="24480" tIns="40320" bIns="403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90/88</a:t>
                      </a:r>
                      <a:endParaRPr b="0" lang="ru-RU" sz="1600" spc="-1" strike="noStrike">
                        <a:latin typeface="XO Oriel"/>
                      </a:endParaRPr>
                    </a:p>
                  </a:txBody>
                  <a:tcPr anchor="ctr" marL="24480" marR="244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91" name="Рисунок 3" descr=""/>
          <p:cNvPicPr/>
          <p:nvPr/>
        </p:nvPicPr>
        <p:blipFill>
          <a:blip r:embed="rId1"/>
          <a:stretch/>
        </p:blipFill>
        <p:spPr>
          <a:xfrm>
            <a:off x="65880" y="328320"/>
            <a:ext cx="902160" cy="902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902520" y="114120"/>
            <a:ext cx="10679040" cy="135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90000"/>
              </a:lnSpc>
              <a:buNone/>
            </a:pPr>
            <a:r>
              <a:rPr b="1" lang="ru-RU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Формула расчета количества необходимых механических транспортных средств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3" name="Объект 6" descr=""/>
          <p:cNvPicPr/>
          <p:nvPr/>
        </p:nvPicPr>
        <p:blipFill>
          <a:blip r:embed="rId1"/>
          <a:stretch/>
        </p:blipFill>
        <p:spPr>
          <a:xfrm>
            <a:off x="1614600" y="1578240"/>
            <a:ext cx="8962920" cy="4946400"/>
          </a:xfrm>
          <a:prstGeom prst="rect">
            <a:avLst/>
          </a:prstGeom>
          <a:ln w="0">
            <a:noFill/>
          </a:ln>
        </p:spPr>
      </p:pic>
      <p:pic>
        <p:nvPicPr>
          <p:cNvPr id="194" name="Рисунок 3" descr=""/>
          <p:cNvPicPr/>
          <p:nvPr/>
        </p:nvPicPr>
        <p:blipFill>
          <a:blip r:embed="rId2"/>
          <a:stretch/>
        </p:blipFill>
        <p:spPr>
          <a:xfrm>
            <a:off x="0" y="0"/>
            <a:ext cx="902160" cy="902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Рисунок 3" descr=""/>
          <p:cNvPicPr/>
          <p:nvPr/>
        </p:nvPicPr>
        <p:blipFill>
          <a:blip r:embed="rId1"/>
          <a:stretch/>
        </p:blipFill>
        <p:spPr>
          <a:xfrm>
            <a:off x="0" y="0"/>
            <a:ext cx="902160" cy="902160"/>
          </a:xfrm>
          <a:prstGeom prst="rect">
            <a:avLst/>
          </a:prstGeom>
          <a:ln w="0">
            <a:noFill/>
          </a:ln>
        </p:spPr>
      </p:pic>
      <p:sp>
        <p:nvSpPr>
          <p:cNvPr id="196" name="Прямоугольник 4"/>
          <p:cNvSpPr/>
          <p:nvPr/>
        </p:nvSpPr>
        <p:spPr>
          <a:xfrm>
            <a:off x="905040" y="3240"/>
            <a:ext cx="11283840" cy="102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10000"/>
              </a:lnSpc>
              <a:spcAft>
                <a:spcPts val="799"/>
              </a:spcAft>
              <a:buNone/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О</a:t>
            </a:r>
            <a:r>
              <a:rPr b="1" lang="ru-RU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бразовательная программа профессиональной подготовки водителей транспортных средств категории «В»</a:t>
            </a:r>
            <a:endParaRPr b="0" lang="ru-RU" sz="2800" spc="-1" strike="noStrike">
              <a:latin typeface="XO Oriel"/>
            </a:endParaRPr>
          </a:p>
        </p:txBody>
      </p:sp>
      <p:sp>
        <p:nvSpPr>
          <p:cNvPr id="197" name="Текстовое поле 1"/>
          <p:cNvSpPr/>
          <p:nvPr/>
        </p:nvSpPr>
        <p:spPr>
          <a:xfrm>
            <a:off x="285120" y="1181520"/>
            <a:ext cx="11693520" cy="2009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Программа автошколы (на примере ТЕХНОПАРКА Забайкальского края</a:t>
            </a:r>
            <a:r>
              <a:rPr b="0" lang="en-US" sz="2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)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размещена на сайте </a:t>
            </a:r>
            <a:r>
              <a:rPr b="1" lang="en-US" sz="2800" spc="-1" strike="noStrike" u="sng">
                <a:solidFill>
                  <a:srgbClr val="0563c1"/>
                </a:solidFill>
                <a:uFillTx/>
                <a:latin typeface="Times New Roman"/>
                <a:ea typeface="Times New Roman"/>
                <a:hlinkClick r:id="rId2"/>
              </a:rPr>
              <a:t>https://www.</a:t>
            </a:r>
            <a:r>
              <a:rPr b="1" lang="ru-RU" sz="2800" spc="-1" strike="noStrike" u="sng">
                <a:solidFill>
                  <a:srgbClr val="0563c1"/>
                </a:solidFill>
                <a:uFillTx/>
                <a:latin typeface="Times New Roman"/>
                <a:ea typeface="Times New Roman"/>
                <a:hlinkClick r:id="rId3"/>
              </a:rPr>
              <a:t>технопарк75.рф</a:t>
            </a:r>
            <a:r>
              <a:rPr b="1" lang="en-US" sz="2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в разделе </a:t>
            </a:r>
            <a:r>
              <a:rPr b="1" lang="ru-RU" sz="2800" spc="-1" strike="noStrike" u="sng">
                <a:solidFill>
                  <a:srgbClr val="2f5597"/>
                </a:solidFill>
                <a:uFillTx/>
                <a:latin typeface="Times New Roman"/>
                <a:ea typeface="Times New Roman"/>
              </a:rPr>
              <a:t>«Документы»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с возможностью скачивания, для дальнейшего ознакомления</a:t>
            </a:r>
            <a:endParaRPr b="0" lang="ru-RU" sz="2800" spc="-1" strike="noStrike">
              <a:latin typeface="XO Oriel"/>
            </a:endParaRPr>
          </a:p>
          <a:p>
            <a:pPr>
              <a:lnSpc>
                <a:spcPct val="150000"/>
              </a:lnSpc>
              <a:buNone/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 </a:t>
            </a:r>
            <a:endParaRPr b="0" lang="ru-RU" sz="2800" spc="-1" strike="noStrike">
              <a:latin typeface="XO Oriel"/>
            </a:endParaRPr>
          </a:p>
        </p:txBody>
      </p:sp>
      <p:pic>
        <p:nvPicPr>
          <p:cNvPr id="198" name="Рисунок 5" descr=""/>
          <p:cNvPicPr/>
          <p:nvPr/>
        </p:nvPicPr>
        <p:blipFill>
          <a:blip r:embed="rId4"/>
          <a:stretch/>
        </p:blipFill>
        <p:spPr>
          <a:xfrm>
            <a:off x="134280" y="2841480"/>
            <a:ext cx="8325720" cy="3492360"/>
          </a:xfrm>
          <a:prstGeom prst="rect">
            <a:avLst/>
          </a:prstGeom>
          <a:ln w="0">
            <a:noFill/>
          </a:ln>
        </p:spPr>
      </p:pic>
      <p:sp>
        <p:nvSpPr>
          <p:cNvPr id="199" name="Стрелка вправо 5"/>
          <p:cNvSpPr/>
          <p:nvPr/>
        </p:nvSpPr>
        <p:spPr>
          <a:xfrm rot="5400000">
            <a:off x="4202280" y="2850480"/>
            <a:ext cx="1206720" cy="385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00" name="Рисунок 2" descr=""/>
          <p:cNvPicPr/>
          <p:nvPr/>
        </p:nvPicPr>
        <p:blipFill>
          <a:blip r:embed="rId5"/>
          <a:stretch/>
        </p:blipFill>
        <p:spPr>
          <a:xfrm>
            <a:off x="8633880" y="2841480"/>
            <a:ext cx="3495600" cy="3495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fill="remove" presetClass="emph" presetID="27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" dur="1000" autoRev="1" fill="remove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>
                                      <p:cBhvr>
                                        <p:cTn id="7" dur="1000" autoRev="1" fill="remove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" dur="1000" autoRev="1" fill="remove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0" autoRev="1" fill="remove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535</TotalTime>
  <Application>Редактор_презентаций/2.3.1.1.0$Windows_X86_64 LibreOffice_project/b087c9bfe1dcafb0a6de0363c57bc726d347755e</Application>
  <AppVersion>15.0000</AppVersion>
  <Words>809</Words>
  <Paragraphs>119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2024-10-12T02:50:00Z</dcterms:created>
  <dc:creator>Злыгостева Галина Витальевна</dc:creator>
  <dc:description/>
  <dc:language>ru-RU</dc:language>
  <cp:lastModifiedBy/>
  <dcterms:modified xsi:type="dcterms:W3CDTF">2024-11-23T15:33:13Z</dcterms:modified>
  <cp:revision>53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95AE7161A0614761AE1281CCB745A439_12</vt:lpwstr>
  </property>
  <property fmtid="{D5CDD505-2E9C-101B-9397-08002B2CF9AE}" pid="3" name="KSOProductBuildVer">
    <vt:lpwstr>1049-12.2.0.17562</vt:lpwstr>
  </property>
  <property fmtid="{D5CDD505-2E9C-101B-9397-08002B2CF9AE}" pid="4" name="Notes">
    <vt:i4>1</vt:i4>
  </property>
  <property fmtid="{D5CDD505-2E9C-101B-9397-08002B2CF9AE}" pid="5" name="PresentationFormat">
    <vt:lpwstr>Широкоэкранный</vt:lpwstr>
  </property>
  <property fmtid="{D5CDD505-2E9C-101B-9397-08002B2CF9AE}" pid="6" name="Slides">
    <vt:i4>23</vt:i4>
  </property>
</Properties>
</file>